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87" r:id="rId4"/>
    <p:sldId id="288"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656" y="-2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9083885D-9A7C-4AF0-8D2C-23C5E2D2E4D0}" type="datetimeFigureOut">
              <a:rPr lang="de-DE" smtClean="0"/>
              <a:t>06.09.2018</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BA9B901F-F2E9-41A1-A05A-F78F03703548}" type="slidenum">
              <a:rPr lang="de-DE" smtClean="0"/>
              <a:t>‹Nr.›</a:t>
            </a:fld>
            <a:endParaRPr lang="de-DE"/>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84" y="12536"/>
            <a:ext cx="1911773" cy="902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487195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764704"/>
            <a:ext cx="8229600" cy="652934"/>
          </a:xfrm>
          <a:prstGeom prst="rect">
            <a:avLst/>
          </a:prstGeom>
        </p:spPr>
        <p:txBody>
          <a:bodyPr/>
          <a:lstStyle/>
          <a:p>
            <a:r>
              <a:rPr lang="de-DE" smtClean="0"/>
              <a:t>Titelmasterformat durch Klicken bearbeiten</a:t>
            </a:r>
            <a:endParaRPr lang="de-DE" dirty="0"/>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9083885D-9A7C-4AF0-8D2C-23C5E2D2E4D0}" type="datetimeFigureOut">
              <a:rPr lang="de-DE" smtClean="0"/>
              <a:t>06.09.2018</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BA9B901F-F2E9-41A1-A05A-F78F03703548}" type="slidenum">
              <a:rPr lang="de-DE" smtClean="0"/>
              <a:t>‹Nr.›</a:t>
            </a:fld>
            <a:endParaRPr lang="de-DE"/>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84" y="12536"/>
            <a:ext cx="1911773" cy="902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768484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836712"/>
            <a:ext cx="2057400" cy="5289451"/>
          </a:xfrm>
          <a:prstGeom prst="rect">
            <a:avLst/>
          </a:prstGeom>
        </p:spPr>
        <p:txBody>
          <a:bodyPr vert="eaVert"/>
          <a:lstStyle/>
          <a:p>
            <a:r>
              <a:rPr lang="de-DE" smtClean="0"/>
              <a:t>Titelmasterformat durch Klicken bearbeiten</a:t>
            </a:r>
            <a:endParaRPr lang="de-DE" dirty="0"/>
          </a:p>
        </p:txBody>
      </p:sp>
      <p:sp>
        <p:nvSpPr>
          <p:cNvPr id="3" name="Vertikaler Textplatzhalter 2"/>
          <p:cNvSpPr>
            <a:spLocks noGrp="1"/>
          </p:cNvSpPr>
          <p:nvPr>
            <p:ph type="body" orient="vert" idx="1"/>
          </p:nvPr>
        </p:nvSpPr>
        <p:spPr>
          <a:xfrm>
            <a:off x="457200" y="908720"/>
            <a:ext cx="6019800" cy="5217443"/>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9083885D-9A7C-4AF0-8D2C-23C5E2D2E4D0}" type="datetimeFigureOut">
              <a:rPr lang="de-DE" smtClean="0"/>
              <a:t>06.09.2018</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BA9B901F-F2E9-41A1-A05A-F78F03703548}" type="slidenum">
              <a:rPr lang="de-DE" smtClean="0"/>
              <a:t>‹Nr.›</a:t>
            </a:fld>
            <a:endParaRPr lang="de-DE"/>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84" y="12536"/>
            <a:ext cx="1911773" cy="902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330065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64704"/>
            <a:ext cx="8229600" cy="652934"/>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9083885D-9A7C-4AF0-8D2C-23C5E2D2E4D0}" type="datetimeFigureOut">
              <a:rPr lang="de-DE" smtClean="0"/>
              <a:t>06.09.2018</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BA9B901F-F2E9-41A1-A05A-F78F03703548}" type="slidenum">
              <a:rPr lang="de-DE" smtClean="0"/>
              <a:t>‹Nr.›</a:t>
            </a:fld>
            <a:endParaRPr lang="de-DE"/>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84" y="12536"/>
            <a:ext cx="1911773" cy="902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309223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9083885D-9A7C-4AF0-8D2C-23C5E2D2E4D0}" type="datetimeFigureOut">
              <a:rPr lang="de-DE" smtClean="0"/>
              <a:t>06.09.2018</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BA9B901F-F2E9-41A1-A05A-F78F03703548}" type="slidenum">
              <a:rPr lang="de-DE" smtClean="0"/>
              <a:t>‹Nr.›</a:t>
            </a:fld>
            <a:endParaRPr lang="de-DE"/>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84" y="12536"/>
            <a:ext cx="1911773" cy="902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19045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836712"/>
            <a:ext cx="8229600" cy="580926"/>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9083885D-9A7C-4AF0-8D2C-23C5E2D2E4D0}" type="datetimeFigureOut">
              <a:rPr lang="de-DE" smtClean="0"/>
              <a:t>06.09.2018</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BA9B901F-F2E9-41A1-A05A-F78F03703548}" type="slidenum">
              <a:rPr lang="de-DE" smtClean="0"/>
              <a:t>‹Nr.›</a:t>
            </a:fld>
            <a:endParaRPr lang="de-DE"/>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84" y="12536"/>
            <a:ext cx="1911773" cy="902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576481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764704"/>
            <a:ext cx="8229600" cy="652934"/>
          </a:xfrm>
          <a:prstGeom prst="rect">
            <a:avLst/>
          </a:prstGeo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457200" y="6356350"/>
            <a:ext cx="2133600" cy="365125"/>
          </a:xfrm>
          <a:prstGeom prst="rect">
            <a:avLst/>
          </a:prstGeom>
        </p:spPr>
        <p:txBody>
          <a:bodyPr/>
          <a:lstStyle/>
          <a:p>
            <a:fld id="{9083885D-9A7C-4AF0-8D2C-23C5E2D2E4D0}" type="datetimeFigureOut">
              <a:rPr lang="de-DE" smtClean="0"/>
              <a:t>06.09.2018</a:t>
            </a:fld>
            <a:endParaRPr lang="de-DE"/>
          </a:p>
        </p:txBody>
      </p:sp>
      <p:sp>
        <p:nvSpPr>
          <p:cNvPr id="8" name="Fußzeilenplatzhalter 7"/>
          <p:cNvSpPr>
            <a:spLocks noGrp="1"/>
          </p:cNvSpPr>
          <p:nvPr>
            <p:ph type="ftr" sz="quarter" idx="11"/>
          </p:nvPr>
        </p:nvSpPr>
        <p:spPr>
          <a:xfrm>
            <a:off x="3124200" y="6356350"/>
            <a:ext cx="2895600" cy="365125"/>
          </a:xfrm>
          <a:prstGeom prst="rect">
            <a:avLst/>
          </a:prstGeom>
        </p:spPr>
        <p:txBody>
          <a:bodyPr/>
          <a:lstStyle/>
          <a:p>
            <a:endParaRPr lang="de-DE"/>
          </a:p>
        </p:txBody>
      </p:sp>
      <p:sp>
        <p:nvSpPr>
          <p:cNvPr id="9" name="Foliennummernplatzhalter 8"/>
          <p:cNvSpPr>
            <a:spLocks noGrp="1"/>
          </p:cNvSpPr>
          <p:nvPr>
            <p:ph type="sldNum" sz="quarter" idx="12"/>
          </p:nvPr>
        </p:nvSpPr>
        <p:spPr/>
        <p:txBody>
          <a:bodyPr/>
          <a:lstStyle/>
          <a:p>
            <a:fld id="{BA9B901F-F2E9-41A1-A05A-F78F03703548}" type="slidenum">
              <a:rPr lang="de-DE" smtClean="0"/>
              <a:t>‹Nr.›</a:t>
            </a:fld>
            <a:endParaRPr lang="de-DE"/>
          </a:p>
        </p:txBody>
      </p:sp>
      <p:pic>
        <p:nvPicPr>
          <p:cNvPr id="10"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84" y="12536"/>
            <a:ext cx="1911773" cy="902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09950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836712"/>
            <a:ext cx="8229600" cy="580926"/>
          </a:xfrm>
          <a:prstGeom prst="rect">
            <a:avLst/>
          </a:prstGeom>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a:xfrm>
            <a:off x="457200" y="6356350"/>
            <a:ext cx="2133600" cy="365125"/>
          </a:xfrm>
          <a:prstGeom prst="rect">
            <a:avLst/>
          </a:prstGeom>
        </p:spPr>
        <p:txBody>
          <a:bodyPr/>
          <a:lstStyle/>
          <a:p>
            <a:fld id="{9083885D-9A7C-4AF0-8D2C-23C5E2D2E4D0}" type="datetimeFigureOut">
              <a:rPr lang="de-DE" smtClean="0"/>
              <a:t>06.09.2018</a:t>
            </a:fld>
            <a:endParaRPr lang="de-DE"/>
          </a:p>
        </p:txBody>
      </p:sp>
      <p:sp>
        <p:nvSpPr>
          <p:cNvPr id="4" name="Fußzeilenplatzhalter 3"/>
          <p:cNvSpPr>
            <a:spLocks noGrp="1"/>
          </p:cNvSpPr>
          <p:nvPr>
            <p:ph type="ftr" sz="quarter" idx="11"/>
          </p:nvPr>
        </p:nvSpPr>
        <p:spPr>
          <a:xfrm>
            <a:off x="3124200" y="6356350"/>
            <a:ext cx="2895600" cy="365125"/>
          </a:xfrm>
          <a:prstGeom prst="rect">
            <a:avLst/>
          </a:prstGeom>
        </p:spPr>
        <p:txBody>
          <a:bodyPr/>
          <a:lstStyle/>
          <a:p>
            <a:endParaRPr lang="de-DE"/>
          </a:p>
        </p:txBody>
      </p:sp>
      <p:sp>
        <p:nvSpPr>
          <p:cNvPr id="5" name="Foliennummernplatzhalter 4"/>
          <p:cNvSpPr>
            <a:spLocks noGrp="1"/>
          </p:cNvSpPr>
          <p:nvPr>
            <p:ph type="sldNum" sz="quarter" idx="12"/>
          </p:nvPr>
        </p:nvSpPr>
        <p:spPr/>
        <p:txBody>
          <a:bodyPr/>
          <a:lstStyle/>
          <a:p>
            <a:fld id="{BA9B901F-F2E9-41A1-A05A-F78F03703548}" type="slidenum">
              <a:rPr lang="de-DE" smtClean="0"/>
              <a:t>‹Nr.›</a:t>
            </a:fld>
            <a:endParaRPr lang="de-DE"/>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84" y="12536"/>
            <a:ext cx="1911773" cy="902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42173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57200" y="6356350"/>
            <a:ext cx="2133600" cy="365125"/>
          </a:xfrm>
          <a:prstGeom prst="rect">
            <a:avLst/>
          </a:prstGeom>
        </p:spPr>
        <p:txBody>
          <a:bodyPr/>
          <a:lstStyle/>
          <a:p>
            <a:fld id="{9083885D-9A7C-4AF0-8D2C-23C5E2D2E4D0}" type="datetimeFigureOut">
              <a:rPr lang="de-DE" smtClean="0"/>
              <a:t>06.09.2018</a:t>
            </a:fld>
            <a:endParaRPr lang="de-DE"/>
          </a:p>
        </p:txBody>
      </p:sp>
      <p:sp>
        <p:nvSpPr>
          <p:cNvPr id="3" name="Fußzeilenplatzhalter 2"/>
          <p:cNvSpPr>
            <a:spLocks noGrp="1"/>
          </p:cNvSpPr>
          <p:nvPr>
            <p:ph type="ftr" sz="quarter" idx="11"/>
          </p:nvPr>
        </p:nvSpPr>
        <p:spPr>
          <a:xfrm>
            <a:off x="3124200" y="6356350"/>
            <a:ext cx="2895600" cy="365125"/>
          </a:xfrm>
          <a:prstGeom prst="rect">
            <a:avLst/>
          </a:prstGeom>
        </p:spPr>
        <p:txBody>
          <a:bodyPr/>
          <a:lstStyle/>
          <a:p>
            <a:endParaRPr lang="de-DE"/>
          </a:p>
        </p:txBody>
      </p:sp>
      <p:sp>
        <p:nvSpPr>
          <p:cNvPr id="4" name="Foliennummernplatzhalter 3"/>
          <p:cNvSpPr>
            <a:spLocks noGrp="1"/>
          </p:cNvSpPr>
          <p:nvPr>
            <p:ph type="sldNum" sz="quarter" idx="12"/>
          </p:nvPr>
        </p:nvSpPr>
        <p:spPr/>
        <p:txBody>
          <a:bodyPr/>
          <a:lstStyle/>
          <a:p>
            <a:fld id="{BA9B901F-F2E9-41A1-A05A-F78F03703548}" type="slidenum">
              <a:rPr lang="de-DE" smtClean="0"/>
              <a:t>‹Nr.›</a:t>
            </a:fld>
            <a:endParaRPr lang="de-DE"/>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84" y="12536"/>
            <a:ext cx="1911773" cy="902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210173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764704"/>
            <a:ext cx="3008313" cy="1008112"/>
          </a:xfrm>
          <a:prstGeom prst="rect">
            <a:avLst/>
          </a:prstGeo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764704"/>
            <a:ext cx="5111750" cy="536145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9083885D-9A7C-4AF0-8D2C-23C5E2D2E4D0}" type="datetimeFigureOut">
              <a:rPr lang="de-DE" smtClean="0"/>
              <a:t>06.09.2018</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BA9B901F-F2E9-41A1-A05A-F78F03703548}" type="slidenum">
              <a:rPr lang="de-DE" smtClean="0"/>
              <a:t>‹Nr.›</a:t>
            </a:fld>
            <a:endParaRPr lang="de-DE"/>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84" y="12536"/>
            <a:ext cx="1911773" cy="902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843105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836711"/>
            <a:ext cx="5486400" cy="38908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9083885D-9A7C-4AF0-8D2C-23C5E2D2E4D0}" type="datetimeFigureOut">
              <a:rPr lang="de-DE" smtClean="0"/>
              <a:t>06.09.2018</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BA9B901F-F2E9-41A1-A05A-F78F03703548}" type="slidenum">
              <a:rPr lang="de-DE" smtClean="0"/>
              <a:t>‹Nr.›</a:t>
            </a:fld>
            <a:endParaRPr lang="de-DE"/>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84" y="12536"/>
            <a:ext cx="1911773" cy="902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60792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B901F-F2E9-41A1-A05A-F78F03703548}" type="slidenum">
              <a:rPr lang="de-DE" smtClean="0"/>
              <a:t>‹Nr.›</a:t>
            </a:fld>
            <a:endParaRPr lang="de-DE"/>
          </a:p>
        </p:txBody>
      </p:sp>
      <p:pic>
        <p:nvPicPr>
          <p:cNvPr id="7" name="Inhaltsplatzhalter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740352" y="72000"/>
            <a:ext cx="1368000" cy="1368000"/>
          </a:xfrm>
          <a:prstGeom prst="rect">
            <a:avLst/>
          </a:prstGeom>
        </p:spPr>
      </p:pic>
      <p:pic>
        <p:nvPicPr>
          <p:cNvPr id="9"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512" y="466026"/>
            <a:ext cx="7884368"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Gerade Verbindung 9"/>
          <p:cNvCxnSpPr/>
          <p:nvPr/>
        </p:nvCxnSpPr>
        <p:spPr>
          <a:xfrm>
            <a:off x="0" y="6309320"/>
            <a:ext cx="9180512"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4858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pPr algn="l"/>
            <a:r>
              <a:rPr lang="de-DE" sz="2800" dirty="0"/>
              <a:t>Das Landesprogramm Arbeit für Thüringen (LAT)</a:t>
            </a:r>
            <a:br>
              <a:rPr lang="de-DE" sz="2800" dirty="0"/>
            </a:br>
            <a:r>
              <a:rPr lang="de-DE" sz="2800" dirty="0"/>
              <a:t/>
            </a:r>
            <a:br>
              <a:rPr lang="de-DE" sz="2800" dirty="0"/>
            </a:br>
            <a:r>
              <a:rPr lang="de-DE" sz="2800" dirty="0"/>
              <a:t>Wege in die Pflege</a:t>
            </a:r>
            <a:br>
              <a:rPr lang="de-DE" sz="2800" dirty="0"/>
            </a:br>
            <a:endParaRPr lang="de-DE" sz="2800" dirty="0"/>
          </a:p>
        </p:txBody>
      </p:sp>
      <p:sp>
        <p:nvSpPr>
          <p:cNvPr id="3" name="Untertitel 2"/>
          <p:cNvSpPr>
            <a:spLocks noGrp="1"/>
          </p:cNvSpPr>
          <p:nvPr>
            <p:ph type="subTitle" idx="1"/>
          </p:nvPr>
        </p:nvSpPr>
        <p:spPr/>
        <p:txBody>
          <a:bodyPr>
            <a:normAutofit/>
          </a:bodyPr>
          <a:lstStyle/>
          <a:p>
            <a:pPr algn="l"/>
            <a:r>
              <a:rPr lang="de-DE" sz="2400" dirty="0" smtClean="0">
                <a:solidFill>
                  <a:schemeClr val="accent1"/>
                </a:solidFill>
              </a:rPr>
              <a:t>Die Haut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2400" dirty="0" smtClean="0"/>
              <a:t>Oberhaut und Lederhaut sind deutlich voneinander abgegrenzt und durch zapfenartige Vorsprünge der Lederhaut fest miteinander verbunden</a:t>
            </a:r>
          </a:p>
          <a:p>
            <a:r>
              <a:rPr lang="de-DE" sz="2400" dirty="0" smtClean="0"/>
              <a:t>Die Lederhaut geht ohne scharfe Begrenzung in die fettreiche, wesentlich dickere Unterhaut (</a:t>
            </a:r>
            <a:r>
              <a:rPr lang="de-DE" sz="2400" dirty="0" err="1" smtClean="0"/>
              <a:t>Subcutis</a:t>
            </a:r>
            <a:r>
              <a:rPr lang="de-DE" sz="2400" dirty="0" smtClean="0"/>
              <a:t>) über</a:t>
            </a:r>
            <a:endParaRPr lang="de-D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r>
              <a:rPr lang="de-DE" sz="2400" dirty="0" smtClean="0"/>
              <a:t>Die Oberhaut setzt sich wiederum aus zwei Schichten zusammen:</a:t>
            </a:r>
          </a:p>
          <a:p>
            <a:pPr lvl="0"/>
            <a:r>
              <a:rPr lang="de-DE" sz="2400" dirty="0" smtClean="0"/>
              <a:t>der unteren, aus lebenden Zellen gebildeten Keimschicht</a:t>
            </a:r>
          </a:p>
          <a:p>
            <a:pPr lvl="0"/>
            <a:r>
              <a:rPr lang="de-DE" sz="2400" dirty="0" smtClean="0"/>
              <a:t>der oberen Hornschicht mit abgestorbenen Zellen</a:t>
            </a:r>
          </a:p>
          <a:p>
            <a:pPr lvl="0"/>
            <a:endParaRPr lang="de-DE" sz="2400" dirty="0" smtClean="0"/>
          </a:p>
          <a:p>
            <a:pPr lvl="0"/>
            <a:endParaRPr lang="de-DE" sz="2400" dirty="0" smtClean="0"/>
          </a:p>
          <a:p>
            <a:endParaRPr lang="de-DE" dirty="0"/>
          </a:p>
        </p:txBody>
      </p:sp>
      <p:pic>
        <p:nvPicPr>
          <p:cNvPr id="4" name="Picture 2"/>
          <p:cNvPicPr>
            <a:picLocks noChangeAspect="1" noChangeArrowheads="1"/>
          </p:cNvPicPr>
          <p:nvPr/>
        </p:nvPicPr>
        <p:blipFill>
          <a:blip r:embed="rId2"/>
          <a:srcRect/>
          <a:stretch>
            <a:fillRect/>
          </a:stretch>
        </p:blipFill>
        <p:spPr bwMode="auto">
          <a:xfrm>
            <a:off x="4429124" y="3643314"/>
            <a:ext cx="2088281" cy="203914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5" name="Inhaltsplatzhalter 4"/>
          <p:cNvSpPr>
            <a:spLocks noGrp="1"/>
          </p:cNvSpPr>
          <p:nvPr>
            <p:ph idx="1"/>
          </p:nvPr>
        </p:nvSpPr>
        <p:spPr/>
        <p:txBody>
          <a:bodyPr>
            <a:normAutofit/>
          </a:bodyPr>
          <a:lstStyle/>
          <a:p>
            <a:r>
              <a:rPr lang="de-DE" sz="2400" dirty="0" smtClean="0"/>
              <a:t>Hornschicht </a:t>
            </a:r>
            <a:r>
              <a:rPr lang="de-DE" sz="2400" dirty="0" err="1" smtClean="0"/>
              <a:t>schubbert</a:t>
            </a:r>
            <a:r>
              <a:rPr lang="de-DE" sz="2400" dirty="0" smtClean="0"/>
              <a:t> ab, Keimschicht bildet ständig neue Zellen und ersetzt so den Verlust der Hornschicht </a:t>
            </a:r>
          </a:p>
          <a:p>
            <a:r>
              <a:rPr lang="de-DE" sz="2400" dirty="0" smtClean="0"/>
              <a:t> </a:t>
            </a:r>
          </a:p>
          <a:p>
            <a:endParaRPr lang="de-DE" sz="2400" dirty="0"/>
          </a:p>
        </p:txBody>
      </p:sp>
      <p:pic>
        <p:nvPicPr>
          <p:cNvPr id="6" name="Grafik 5" descr="Oberhaut.jpg"/>
          <p:cNvPicPr>
            <a:picLocks noChangeAspect="1"/>
          </p:cNvPicPr>
          <p:nvPr/>
        </p:nvPicPr>
        <p:blipFill>
          <a:blip r:embed="rId2"/>
          <a:stretch>
            <a:fillRect/>
          </a:stretch>
        </p:blipFill>
        <p:spPr>
          <a:xfrm>
            <a:off x="2000232" y="3000372"/>
            <a:ext cx="5072066" cy="2536033"/>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2400" dirty="0" smtClean="0"/>
              <a:t>In der Keimschicht befinden sich Pigmentzellen, die mit dem Farbstoff Melanin einen Schutz vor UV-Strahlung bieten und die Hautfärbung sowie die Hautfarbe bestimmen</a:t>
            </a:r>
          </a:p>
          <a:p>
            <a:endParaRPr lang="de-DE" sz="2400" dirty="0"/>
          </a:p>
        </p:txBody>
      </p:sp>
      <p:pic>
        <p:nvPicPr>
          <p:cNvPr id="4" name="Grafik 3" descr="Oberhaut.jpg"/>
          <p:cNvPicPr>
            <a:picLocks noChangeAspect="1"/>
          </p:cNvPicPr>
          <p:nvPr/>
        </p:nvPicPr>
        <p:blipFill>
          <a:blip r:embed="rId2"/>
          <a:stretch>
            <a:fillRect/>
          </a:stretch>
        </p:blipFill>
        <p:spPr>
          <a:xfrm>
            <a:off x="1928794" y="3429000"/>
            <a:ext cx="5246702" cy="2623351"/>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2400" dirty="0" smtClean="0"/>
              <a:t>Die Unterhaut enthält reichliche Fetteinlagerungen </a:t>
            </a:r>
          </a:p>
          <a:p>
            <a:r>
              <a:rPr lang="de-DE" sz="2400" dirty="0" smtClean="0"/>
              <a:t>Diese Fettschicht dient als Druck- und Temperaturschutz</a:t>
            </a:r>
          </a:p>
          <a:p>
            <a:r>
              <a:rPr lang="de-DE" sz="2400" dirty="0" smtClean="0"/>
              <a:t>Weiterhin ist Fett ein Energiespeicher</a:t>
            </a:r>
            <a:endParaRPr lang="de-D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2400" dirty="0" smtClean="0"/>
              <a:t>Die </a:t>
            </a:r>
            <a:r>
              <a:rPr lang="de-DE" sz="2400" b="1" dirty="0" smtClean="0"/>
              <a:t>Lederhaut</a:t>
            </a:r>
            <a:r>
              <a:rPr lang="de-DE" sz="2400" dirty="0" smtClean="0"/>
              <a:t> ist es, die der Haut ihre Festigkeit und uns die Form gibt! Sie besteht zum großen Teil aus Muskeln und Bindegewebe. Deshalb hält diese Schicht gut zusammen und ist gleichzeitig sehr dehnbar</a:t>
            </a:r>
          </a:p>
          <a:p>
            <a:r>
              <a:rPr lang="de-DE" sz="2400" dirty="0" smtClean="0"/>
              <a:t>Die Lederhaut ist das </a:t>
            </a:r>
            <a:r>
              <a:rPr lang="de-DE" sz="2400" b="1" dirty="0" smtClean="0"/>
              <a:t>Versorgungssystem </a:t>
            </a:r>
            <a:r>
              <a:rPr lang="de-DE" sz="2400" dirty="0" smtClean="0"/>
              <a:t>unserer Haut. In ihr befinden sich viele Blutgefäße und Zellen. Ebenso befinden sich die Nervenenden des Spür- und Tastsinns in der Lederhaut, und die Haare wachsen aus der Lederhaut hervor</a:t>
            </a:r>
            <a:endParaRPr lang="de-D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2400" dirty="0" smtClean="0"/>
              <a:t>Die Unterhaut beim Menschen besteht hauptsächlich aus Fett: Sie ist ein Energiespeicher und eine dicke Schutzschicht für alles, was darunter liegt</a:t>
            </a:r>
          </a:p>
          <a:p>
            <a:r>
              <a:rPr lang="de-DE" sz="2400" dirty="0" smtClean="0"/>
              <a:t>Auch die Schweißdrüsen befinden sich in der untersten Haut-Schicht</a:t>
            </a:r>
            <a:endParaRPr lang="de-D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smtClean="0"/>
              <a:t>Die </a:t>
            </a:r>
            <a:r>
              <a:rPr lang="de-DE" dirty="0" err="1" smtClean="0"/>
              <a:t>Hautanhangsorgane</a:t>
            </a:r>
            <a:endParaRPr lang="de-DE" dirty="0"/>
          </a:p>
        </p:txBody>
      </p:sp>
      <p:sp>
        <p:nvSpPr>
          <p:cNvPr id="3" name="Inhaltsplatzhalter 2"/>
          <p:cNvSpPr>
            <a:spLocks noGrp="1"/>
          </p:cNvSpPr>
          <p:nvPr>
            <p:ph idx="1"/>
          </p:nvPr>
        </p:nvSpPr>
        <p:spPr/>
        <p:txBody>
          <a:bodyPr>
            <a:normAutofit/>
          </a:bodyPr>
          <a:lstStyle/>
          <a:p>
            <a:r>
              <a:rPr lang="de-DE" sz="2400" u="sng" dirty="0" smtClean="0"/>
              <a:t>Haare</a:t>
            </a:r>
            <a:r>
              <a:rPr lang="de-DE" sz="2400" dirty="0" smtClean="0"/>
              <a:t> sind biegsame, zugfeste Hornfäden mit einer Dicke von 5 bis 200 mm und kommen mit Ausnahme der Hand- und Fußflächen am ganzen Körper vor </a:t>
            </a:r>
          </a:p>
          <a:p>
            <a:r>
              <a:rPr lang="de-DE" sz="2400" dirty="0" smtClean="0"/>
              <a:t>Ein Haar ruht mit seiner Haarwurzel in der Wurzelscheide, dem Haarbalg</a:t>
            </a:r>
          </a:p>
          <a:p>
            <a:r>
              <a:rPr lang="de-DE" sz="2400" dirty="0" smtClean="0"/>
              <a:t>Am </a:t>
            </a:r>
            <a:r>
              <a:rPr lang="de-DE" sz="2400" dirty="0" err="1" smtClean="0"/>
              <a:t>kolbigen</a:t>
            </a:r>
            <a:r>
              <a:rPr lang="de-DE" sz="2400" dirty="0" smtClean="0"/>
              <a:t> Ende der Haarwurzel umfasst die Haarzwiebel die Haarpapille mit der ernährenden Blutkapillare</a:t>
            </a:r>
          </a:p>
          <a:p>
            <a:endParaRPr lang="de-D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2400" dirty="0" smtClean="0"/>
              <a:t>Die Haarpapille ist für die Neubildung des Haares beim Haarwechsel verantwortlich </a:t>
            </a:r>
          </a:p>
          <a:p>
            <a:r>
              <a:rPr lang="de-DE" sz="2400" dirty="0" smtClean="0"/>
              <a:t>Die Haarbalgdrüse fettet das Haar ein und hält es geschmeidig </a:t>
            </a:r>
          </a:p>
          <a:p>
            <a:r>
              <a:rPr lang="de-DE" sz="2400" dirty="0" smtClean="0"/>
              <a:t>Der Haarbalgmuskel kann das Haar aufrichten. Dabei entsteht die sogenannte Gänsehaut</a:t>
            </a:r>
            <a:endParaRPr lang="de-D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2400" u="sng" dirty="0" smtClean="0"/>
              <a:t>Nägel</a:t>
            </a:r>
            <a:r>
              <a:rPr lang="de-DE" sz="2400" dirty="0" smtClean="0"/>
              <a:t>: Die Finger- und Fußnägel sind leicht gebogene Nagelplatten, die im Nagelbett aus der Nagelwurzel heraus wachsen. Ist die Nagelwurzel zerstört, kann kein Nagel mehr nachwachsen</a:t>
            </a:r>
          </a:p>
          <a:p>
            <a:endParaRPr lang="de-DE" sz="2400" dirty="0"/>
          </a:p>
        </p:txBody>
      </p:sp>
      <p:pic>
        <p:nvPicPr>
          <p:cNvPr id="4" name="Grafik 3" descr="nagel.jpg"/>
          <p:cNvPicPr>
            <a:picLocks noChangeAspect="1"/>
          </p:cNvPicPr>
          <p:nvPr/>
        </p:nvPicPr>
        <p:blipFill>
          <a:blip r:embed="rId2"/>
          <a:stretch>
            <a:fillRect/>
          </a:stretch>
        </p:blipFill>
        <p:spPr>
          <a:xfrm>
            <a:off x="3357554" y="3286124"/>
            <a:ext cx="1847850" cy="246697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r>
              <a:rPr lang="de-DE" dirty="0" smtClean="0"/>
              <a:t>wiegt mehr als jedes andere Organ unseres  Körpers (3-5kg)</a:t>
            </a:r>
          </a:p>
          <a:p>
            <a:r>
              <a:rPr lang="de-DE" dirty="0" smtClean="0"/>
              <a:t>ist das größte Organ (bis zu 2 Quadratmeter groß)</a:t>
            </a:r>
          </a:p>
          <a:p>
            <a:r>
              <a:rPr lang="de-DE" dirty="0" smtClean="0"/>
              <a:t>kann Haare wachsen lassen</a:t>
            </a:r>
          </a:p>
          <a:p>
            <a:r>
              <a:rPr lang="de-DE" dirty="0" smtClean="0"/>
              <a:t>wärmt oder kühlt</a:t>
            </a:r>
          </a:p>
          <a:p>
            <a:r>
              <a:rPr lang="de-DE" dirty="0" smtClean="0"/>
              <a:t>Schutz vor Krankheiten</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2400" u="sng" dirty="0" smtClean="0"/>
              <a:t>Talgdrüsen</a:t>
            </a:r>
            <a:r>
              <a:rPr lang="de-DE" sz="2400" dirty="0" smtClean="0"/>
              <a:t> liegen meistens neben den Haaren und sezernieren Öl, welches dann zu Talg zerfällt </a:t>
            </a:r>
          </a:p>
          <a:p>
            <a:r>
              <a:rPr lang="de-DE" sz="2400" dirty="0" smtClean="0"/>
              <a:t>Haut und Haare werden so mit einer schützenden Fettschicht überzogen</a:t>
            </a:r>
            <a:endParaRPr lang="de-DE" sz="2400" dirty="0"/>
          </a:p>
        </p:txBody>
      </p:sp>
      <p:pic>
        <p:nvPicPr>
          <p:cNvPr id="4" name="Grafik 3" descr="talgdrüsen.jpg"/>
          <p:cNvPicPr>
            <a:picLocks noChangeAspect="1"/>
          </p:cNvPicPr>
          <p:nvPr/>
        </p:nvPicPr>
        <p:blipFill>
          <a:blip r:embed="rId2"/>
          <a:stretch>
            <a:fillRect/>
          </a:stretch>
        </p:blipFill>
        <p:spPr>
          <a:xfrm>
            <a:off x="2000232" y="3214686"/>
            <a:ext cx="4933950" cy="314325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2400" u="sng" dirty="0" smtClean="0"/>
              <a:t>Duftdrüsen</a:t>
            </a:r>
            <a:r>
              <a:rPr lang="de-DE" sz="2400" dirty="0" smtClean="0"/>
              <a:t> produzieren ein alkalisches Sekret und sind nur an wenigen Stellen der Haut vorhanden, z. B. im Genitalbereich, in den Achselhöhlen und rund um die Brustwarzen</a:t>
            </a:r>
          </a:p>
          <a:p>
            <a:r>
              <a:rPr lang="de-DE" sz="2400" dirty="0" smtClean="0"/>
              <a:t>Ca. 2 Millionen </a:t>
            </a:r>
            <a:r>
              <a:rPr lang="de-DE" sz="2400" u="sng" dirty="0" smtClean="0"/>
              <a:t>Schweißdrüsen</a:t>
            </a:r>
            <a:r>
              <a:rPr lang="de-DE" sz="2400" dirty="0" smtClean="0"/>
              <a:t> sind über die ganze Körperoberfläche verteilt und regulieren unter anderem den Wärmehaushalt </a:t>
            </a:r>
          </a:p>
          <a:p>
            <a:endParaRPr lang="de-DE" sz="2400" dirty="0"/>
          </a:p>
        </p:txBody>
      </p:sp>
      <p:pic>
        <p:nvPicPr>
          <p:cNvPr id="4" name="Grafik 3" descr="Schweissdruesen.jpg"/>
          <p:cNvPicPr>
            <a:picLocks noChangeAspect="1"/>
          </p:cNvPicPr>
          <p:nvPr/>
        </p:nvPicPr>
        <p:blipFill>
          <a:blip r:embed="rId2"/>
          <a:stretch>
            <a:fillRect/>
          </a:stretch>
        </p:blipFill>
        <p:spPr>
          <a:xfrm>
            <a:off x="3143240" y="4286256"/>
            <a:ext cx="3000396" cy="167964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2400" dirty="0" smtClean="0"/>
              <a:t>Die weiblichen Brustdrüsen (Mammae) sind die größten Hautdrüsen </a:t>
            </a:r>
          </a:p>
          <a:p>
            <a:r>
              <a:rPr lang="de-DE" sz="2400" dirty="0" smtClean="0"/>
              <a:t>Milchbläschen sind lappenförmig in der Mamma angeordnet und münden mit ihren Ausführungsgängen in der Brustwarze</a:t>
            </a:r>
          </a:p>
          <a:p>
            <a:r>
              <a:rPr lang="de-DE" sz="2400" dirty="0" smtClean="0"/>
              <a:t>Die Form der Mamma ist weitgehend durch Fettgewebe bestimmt. Die Größe der weiblichen Brust steht nicht in Abhängigkeit zur Menge der Milchproduktionsfähigkeit</a:t>
            </a:r>
            <a:endParaRPr lang="de-D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pic>
        <p:nvPicPr>
          <p:cNvPr id="4" name="Inhaltsplatzhalter 3" descr="brustdrüsen.jpg"/>
          <p:cNvPicPr>
            <a:picLocks noGrp="1" noChangeAspect="1"/>
          </p:cNvPicPr>
          <p:nvPr>
            <p:ph idx="1"/>
          </p:nvPr>
        </p:nvPicPr>
        <p:blipFill>
          <a:blip r:embed="rId2"/>
          <a:stretch>
            <a:fillRect/>
          </a:stretch>
        </p:blipFill>
        <p:spPr>
          <a:xfrm>
            <a:off x="1397000" y="1939131"/>
            <a:ext cx="6350000" cy="3848100"/>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2400" dirty="0" smtClean="0"/>
              <a:t>Wie alle Organe unterliegt auch die Haut natürlichen Alterungsvorgängen. </a:t>
            </a:r>
          </a:p>
          <a:p>
            <a:r>
              <a:rPr lang="de-DE" sz="2400" dirty="0" smtClean="0"/>
              <a:t>Die Hautdurchblutung nimmt ab, das Bindegewebe wird schwächer, die Talg- und Schweißsekretion lässt nach, so dass die Haut dünn, schlaff, faltig und trocken erscheint. </a:t>
            </a:r>
          </a:p>
          <a:p>
            <a:r>
              <a:rPr lang="de-DE" sz="2400" dirty="0" smtClean="0"/>
              <a:t>Altersflecken und Alterswarzen treten häufig auf</a:t>
            </a:r>
            <a:endParaRPr lang="de-D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2400" dirty="0" smtClean="0"/>
              <a:t>Schleimhäute kleiden die Hohlräume des Verdauungstraktes, des Atemtraktes, der harnableitenden Wege und zum Teil der Geschlechtsorgane aus. Sie produzieren durch spezielle Drüsen Schleim.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2400" dirty="0" smtClean="0"/>
              <a:t>Schleimhäute sind den Aufgaben der unterschiedlichen Organe sehr spezifisch angepasst </a:t>
            </a:r>
          </a:p>
          <a:p>
            <a:r>
              <a:rPr lang="de-DE" sz="2400" dirty="0" smtClean="0"/>
              <a:t>So sind Schleimhäute im Darm zur Sekretion spezieller Verdauungsenzyme für die Resorption von Nahrungsbestandteilen und zum Oberflächenschutz (</a:t>
            </a:r>
            <a:r>
              <a:rPr lang="de-DE" sz="2400" dirty="0" err="1" smtClean="0"/>
              <a:t>Mucos</a:t>
            </a:r>
            <a:r>
              <a:rPr lang="de-DE" sz="2400" dirty="0" smtClean="0"/>
              <a:t>) befähigt </a:t>
            </a:r>
          </a:p>
          <a:p>
            <a:r>
              <a:rPr lang="de-DE" sz="2400" dirty="0" smtClean="0"/>
              <a:t>Die Schleimhäute des Atemtraktes können zum Beispiel Fremdkörper mit ihren Flimmerhärchen aus den Atemwegen hinausbefördern</a:t>
            </a:r>
          </a:p>
          <a:p>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2400" dirty="0" smtClean="0"/>
              <a:t>Die Haut ist ein eigenständiges und sehr großes Sinnesorgan mit zahlreichen Wahrnehmungsmöglichkeiten </a:t>
            </a:r>
          </a:p>
          <a:p>
            <a:r>
              <a:rPr lang="de-DE" sz="2400" dirty="0" smtClean="0"/>
              <a:t>Bei der Oberflächensensibilität der Haut werden hierbei unterschieden:</a:t>
            </a:r>
          </a:p>
          <a:p>
            <a:pPr lvl="0"/>
            <a:r>
              <a:rPr lang="de-DE" sz="2400" dirty="0" smtClean="0"/>
              <a:t>Der Tastsinn</a:t>
            </a:r>
          </a:p>
          <a:p>
            <a:pPr lvl="0"/>
            <a:r>
              <a:rPr lang="de-DE" sz="2400" dirty="0" smtClean="0"/>
              <a:t>Der Temperatursinn</a:t>
            </a:r>
          </a:p>
          <a:p>
            <a:pPr lvl="0"/>
            <a:r>
              <a:rPr lang="de-DE" sz="2400" dirty="0" smtClean="0"/>
              <a:t>Das Schmerzempfinden</a:t>
            </a:r>
          </a:p>
          <a:p>
            <a:pPr lvl="0"/>
            <a:endParaRPr lang="de-D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2400" dirty="0" smtClean="0"/>
              <a:t>Warm- und Kaltempfinden durch Warm- und Kaltrezeptoren, wobei zwischen 31</a:t>
            </a:r>
            <a:r>
              <a:rPr lang="de-DE" sz="2400" baseline="30000" dirty="0" smtClean="0"/>
              <a:t>0</a:t>
            </a:r>
            <a:r>
              <a:rPr lang="de-DE" sz="2400" dirty="0" smtClean="0"/>
              <a:t>C und 36</a:t>
            </a:r>
            <a:r>
              <a:rPr lang="de-DE" sz="2400" baseline="30000" dirty="0" smtClean="0"/>
              <a:t>0</a:t>
            </a:r>
            <a:r>
              <a:rPr lang="de-DE" sz="2400" dirty="0" smtClean="0"/>
              <a:t>C eine neutrale Kalt-Warmempfindung stattfindet </a:t>
            </a:r>
          </a:p>
          <a:p>
            <a:r>
              <a:rPr lang="de-DE" sz="2400" dirty="0" smtClean="0"/>
              <a:t>Über 45</a:t>
            </a:r>
            <a:r>
              <a:rPr lang="de-DE" sz="2400" baseline="30000" dirty="0" smtClean="0"/>
              <a:t>0</a:t>
            </a:r>
            <a:r>
              <a:rPr lang="de-DE" sz="2400" dirty="0" smtClean="0"/>
              <a:t>C entsteht eine schmerzhafte Hitzeempfindung, unter 17</a:t>
            </a:r>
            <a:r>
              <a:rPr lang="de-DE" sz="2400" baseline="30000" dirty="0" smtClean="0"/>
              <a:t>0</a:t>
            </a:r>
            <a:r>
              <a:rPr lang="de-DE" sz="2400" dirty="0" smtClean="0"/>
              <a:t>C entsteht Kälteschmerz</a:t>
            </a:r>
          </a:p>
          <a:p>
            <a:endParaRPr lang="de-D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r>
              <a:rPr lang="de-DE" dirty="0" smtClean="0"/>
              <a:t>Grundsätzliches zur Wärmeregulation </a:t>
            </a:r>
            <a:endParaRPr lang="de-DE" dirty="0"/>
          </a:p>
        </p:txBody>
      </p:sp>
      <p:sp>
        <p:nvSpPr>
          <p:cNvPr id="3" name="Inhaltsplatzhalter 2"/>
          <p:cNvSpPr>
            <a:spLocks noGrp="1"/>
          </p:cNvSpPr>
          <p:nvPr>
            <p:ph idx="1"/>
          </p:nvPr>
        </p:nvSpPr>
        <p:spPr/>
        <p:txBody>
          <a:bodyPr>
            <a:normAutofit/>
          </a:bodyPr>
          <a:lstStyle/>
          <a:p>
            <a:r>
              <a:rPr lang="de-DE" sz="2400" dirty="0" smtClean="0"/>
              <a:t>Die normale Körpertemperatur liegt bei ca. 37 °C. Sie unterliegt dabei leichten Tagesschwankungen. In den frühen Morgenstunden ist sie etwas tiefer, nachmittags etwas höher </a:t>
            </a:r>
          </a:p>
          <a:p>
            <a:r>
              <a:rPr lang="de-DE" sz="2400" dirty="0" smtClean="0"/>
              <a:t>Der Körper bildet vor allem in der Leber und der Muskulatur Wärme durch Abbau von Nährstoffen. Das Blut verteilt diese Wärme auf den gesamten Körper.</a:t>
            </a:r>
          </a:p>
          <a:p>
            <a:endParaRPr lang="de-D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endParaRPr lang="de-DE"/>
          </a:p>
        </p:txBody>
      </p:sp>
      <p:sp>
        <p:nvSpPr>
          <p:cNvPr id="5" name="Inhaltsplatzhalter 4"/>
          <p:cNvSpPr>
            <a:spLocks noGrp="1"/>
          </p:cNvSpPr>
          <p:nvPr>
            <p:ph idx="1"/>
          </p:nvPr>
        </p:nvSpPr>
        <p:spPr/>
        <p:txBody>
          <a:bodyPr>
            <a:normAutofit/>
          </a:bodyPr>
          <a:lstStyle/>
          <a:p>
            <a:r>
              <a:rPr lang="de-DE" sz="2400" dirty="0" smtClean="0"/>
              <a:t>Beim Menschen ist die Haut ca. 8 Millimeter dick – zumindest an den dicksten Stellen. Am Augenlid aber ist unsere Haut gerade mal so dick wie ein gutes Blatt Schreibpapier.</a:t>
            </a:r>
          </a:p>
          <a:p>
            <a:endParaRPr lang="de-DE" sz="2000" dirty="0" smtClean="0"/>
          </a:p>
          <a:p>
            <a:endParaRPr lang="de-DE" sz="2000" dirty="0"/>
          </a:p>
        </p:txBody>
      </p:sp>
      <p:pic>
        <p:nvPicPr>
          <p:cNvPr id="8" name="Picture 2"/>
          <p:cNvPicPr>
            <a:picLocks noChangeAspect="1" noChangeArrowheads="1"/>
          </p:cNvPicPr>
          <p:nvPr/>
        </p:nvPicPr>
        <p:blipFill>
          <a:blip r:embed="rId2"/>
          <a:srcRect/>
          <a:stretch>
            <a:fillRect/>
          </a:stretch>
        </p:blipFill>
        <p:spPr bwMode="auto">
          <a:xfrm>
            <a:off x="3357554" y="3357562"/>
            <a:ext cx="2500310" cy="178355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2400" dirty="0" smtClean="0"/>
              <a:t>Um die Kerntemperatur konstant zu halten, steigert der Körper die Wärmebildung bei Kälte durch Stoffwechselsteigerung in der Muskulatur: </a:t>
            </a:r>
          </a:p>
          <a:p>
            <a:r>
              <a:rPr lang="de-DE" sz="2400" dirty="0" smtClean="0"/>
              <a:t>man friert, die Zähne klappern und beginnt zu zittern</a:t>
            </a:r>
          </a:p>
          <a:p>
            <a:r>
              <a:rPr lang="de-DE" sz="2400" dirty="0" smtClean="0"/>
              <a:t>Insgesamt hilft Bewegung, um die Körpertemperatur bei Kälte zu halten</a:t>
            </a:r>
            <a:endParaRPr lang="de-D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2400" dirty="0" smtClean="0"/>
              <a:t>Die Haut unterstützt den Körper dabei, indem sich ihre Blutgefäße zusammenziehen (</a:t>
            </a:r>
            <a:r>
              <a:rPr lang="de-DE" sz="2400" dirty="0" err="1" smtClean="0"/>
              <a:t>Vasokonstriktion</a:t>
            </a:r>
            <a:r>
              <a:rPr lang="de-DE" sz="2400" dirty="0" smtClean="0"/>
              <a:t>) </a:t>
            </a:r>
          </a:p>
          <a:p>
            <a:r>
              <a:rPr lang="de-DE" sz="2400" dirty="0" smtClean="0"/>
              <a:t>Dadurch gelangt weniger Blut an die Körperoberfläche und der Wärmeverlust ist geringer </a:t>
            </a:r>
          </a:p>
          <a:p>
            <a:r>
              <a:rPr lang="de-DE" sz="2400" dirty="0" smtClean="0"/>
              <a:t>Die Haut wird blass</a:t>
            </a:r>
            <a:endParaRPr lang="de-D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2400" dirty="0" smtClean="0"/>
              <a:t>Bei übermäßiger Wärme von außen bzw. bei Wärmeproduktion durch schwere körperliche Arbeit erweitern sich die Hautgefäße (</a:t>
            </a:r>
            <a:r>
              <a:rPr lang="de-DE" sz="2400" dirty="0" err="1" smtClean="0"/>
              <a:t>Vasodilatation</a:t>
            </a:r>
            <a:r>
              <a:rPr lang="de-DE" sz="2400" dirty="0" smtClean="0"/>
              <a:t>)</a:t>
            </a:r>
          </a:p>
          <a:p>
            <a:r>
              <a:rPr lang="de-DE" sz="2400" dirty="0" smtClean="0"/>
              <a:t>Die Haut wird nun vermehrt durchblutet und kann Wärme besser abgeben </a:t>
            </a:r>
          </a:p>
          <a:p>
            <a:r>
              <a:rPr lang="de-DE" sz="2400" dirty="0" smtClean="0"/>
              <a:t>Die Haut ist dabei gerötet </a:t>
            </a:r>
          </a:p>
          <a:p>
            <a:r>
              <a:rPr lang="de-DE" sz="2400" dirty="0" smtClean="0"/>
              <a:t>Gleichzeitig wird vermehrt Schweiß gebildet, der dem Körper durch Verdunstung zusätzlich Wasser entzieht</a:t>
            </a:r>
            <a:endParaRPr lang="de-D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endParaRPr lang="de-DE"/>
          </a:p>
        </p:txBody>
      </p:sp>
      <p:sp>
        <p:nvSpPr>
          <p:cNvPr id="5" name="Inhaltsplatzhalter 4"/>
          <p:cNvSpPr>
            <a:spLocks noGrp="1"/>
          </p:cNvSpPr>
          <p:nvPr>
            <p:ph idx="1"/>
          </p:nvPr>
        </p:nvSpPr>
        <p:spPr/>
        <p:txBody>
          <a:bodyPr>
            <a:normAutofit/>
          </a:bodyPr>
          <a:lstStyle/>
          <a:p>
            <a:r>
              <a:rPr lang="de-DE" sz="2400" dirty="0" smtClean="0"/>
              <a:t>Die Haut eines Erwachsenen ist bis zu 2 Quadratmeter groß. Das ist ungefähr so groß wie eine Matratze</a:t>
            </a:r>
          </a:p>
          <a:p>
            <a:r>
              <a:rPr lang="de-DE" sz="2400" dirty="0" smtClean="0"/>
              <a:t>Sie wiegt 3-5 kg</a:t>
            </a:r>
          </a:p>
          <a:p>
            <a:endParaRPr lang="de-DE" sz="2400" dirty="0"/>
          </a:p>
        </p:txBody>
      </p:sp>
      <p:pic>
        <p:nvPicPr>
          <p:cNvPr id="6" name="Picture 2"/>
          <p:cNvPicPr>
            <a:picLocks noChangeAspect="1" noChangeArrowheads="1"/>
          </p:cNvPicPr>
          <p:nvPr/>
        </p:nvPicPr>
        <p:blipFill>
          <a:blip r:embed="rId2"/>
          <a:srcRect/>
          <a:stretch>
            <a:fillRect/>
          </a:stretch>
        </p:blipFill>
        <p:spPr bwMode="auto">
          <a:xfrm>
            <a:off x="4818893" y="3929066"/>
            <a:ext cx="2391531" cy="17914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smtClean="0"/>
              <a:t>Aufgaben</a:t>
            </a:r>
            <a:endParaRPr lang="de-DE" dirty="0"/>
          </a:p>
        </p:txBody>
      </p:sp>
      <p:sp>
        <p:nvSpPr>
          <p:cNvPr id="3" name="Inhaltsplatzhalter 2"/>
          <p:cNvSpPr>
            <a:spLocks noGrp="1"/>
          </p:cNvSpPr>
          <p:nvPr>
            <p:ph idx="1"/>
          </p:nvPr>
        </p:nvSpPr>
        <p:spPr/>
        <p:txBody>
          <a:bodyPr>
            <a:normAutofit/>
          </a:bodyPr>
          <a:lstStyle/>
          <a:p>
            <a:pPr lvl="0"/>
            <a:r>
              <a:rPr lang="de-DE" sz="2400" dirty="0" smtClean="0"/>
              <a:t>schützt Organe und innere Gewebe vor chemischen, physikalischen und insbesondere mechanischen Schädigungen sowie vor dem Eindringen von Mikroorganismen</a:t>
            </a:r>
          </a:p>
          <a:p>
            <a:pPr lvl="0"/>
            <a:endParaRPr lang="de-DE" sz="2400" dirty="0" smtClean="0"/>
          </a:p>
          <a:p>
            <a:pPr lvl="0"/>
            <a:r>
              <a:rPr lang="de-DE" sz="2400" dirty="0" smtClean="0"/>
              <a:t>verhindert eine zu starke Austrocknung, lasst aber gleichzeitig eine gewisse physiologische Wasserverdunstung zu</a:t>
            </a:r>
          </a:p>
          <a:p>
            <a:endParaRPr lang="de-D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pPr lvl="0"/>
            <a:r>
              <a:rPr lang="de-DE" sz="2400" dirty="0" smtClean="0"/>
              <a:t>ist in geringem Maße zur Aufnahme von Sauerstoff und Abgabe von Kohlendioxid befähigt</a:t>
            </a:r>
          </a:p>
          <a:p>
            <a:pPr lvl="0"/>
            <a:r>
              <a:rPr lang="de-DE" sz="2400" dirty="0" smtClean="0"/>
              <a:t>wirkt durch Verengung und Erweiterung der Blutgefäße als Wärmeregulator</a:t>
            </a:r>
          </a:p>
          <a:p>
            <a:pPr lvl="0"/>
            <a:r>
              <a:rPr lang="de-DE" sz="2400" dirty="0" smtClean="0"/>
              <a:t>ist ein multiples Sinnesorgan und vermittelt zahlreiche Sinnesreize</a:t>
            </a:r>
          </a:p>
          <a:p>
            <a:pPr lvl="0"/>
            <a:r>
              <a:rPr lang="de-DE" sz="2400" dirty="0" smtClean="0"/>
              <a:t>produziert unter UV-Licht Vitamin D für den Knochenaufbau. </a:t>
            </a:r>
          </a:p>
          <a:p>
            <a:endParaRPr lang="de-DE"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smtClean="0"/>
              <a:t>Aufbau</a:t>
            </a:r>
            <a:endParaRPr lang="de-DE" dirty="0"/>
          </a:p>
        </p:txBody>
      </p:sp>
      <p:sp>
        <p:nvSpPr>
          <p:cNvPr id="3" name="Inhaltsplatzhalter 2"/>
          <p:cNvSpPr>
            <a:spLocks noGrp="1"/>
          </p:cNvSpPr>
          <p:nvPr>
            <p:ph idx="1"/>
          </p:nvPr>
        </p:nvSpPr>
        <p:spPr/>
        <p:txBody>
          <a:bodyPr>
            <a:normAutofit/>
          </a:bodyPr>
          <a:lstStyle/>
          <a:p>
            <a:r>
              <a:rPr lang="de-DE" sz="2400" u="sng" dirty="0" smtClean="0"/>
              <a:t>Man unterscheidet</a:t>
            </a:r>
            <a:endParaRPr lang="de-DE" sz="2400" dirty="0" smtClean="0"/>
          </a:p>
          <a:p>
            <a:pPr lvl="0"/>
            <a:r>
              <a:rPr lang="de-DE" sz="2400" dirty="0" smtClean="0"/>
              <a:t>die äußere Haut (</a:t>
            </a:r>
            <a:r>
              <a:rPr lang="de-DE" sz="2400" dirty="0" err="1" smtClean="0"/>
              <a:t>Cutis</a:t>
            </a:r>
            <a:r>
              <a:rPr lang="de-DE" sz="2400" dirty="0" smtClean="0"/>
              <a:t>) zur Umhüllung des Körpers</a:t>
            </a:r>
          </a:p>
          <a:p>
            <a:pPr lvl="0"/>
            <a:endParaRPr lang="de-DE" sz="2400" dirty="0" smtClean="0"/>
          </a:p>
          <a:p>
            <a:pPr lvl="0"/>
            <a:r>
              <a:rPr lang="de-DE" sz="2400" dirty="0" smtClean="0"/>
              <a:t>die </a:t>
            </a:r>
            <a:r>
              <a:rPr lang="de-DE" sz="2400" dirty="0" err="1" smtClean="0"/>
              <a:t>Anhangsorgane</a:t>
            </a:r>
            <a:r>
              <a:rPr lang="de-DE" sz="2400" dirty="0" smtClean="0"/>
              <a:t> der Haut: Nägel, Haare, Drüsen der Haut</a:t>
            </a:r>
          </a:p>
          <a:p>
            <a:pPr lvl="0"/>
            <a:endParaRPr lang="de-DE" sz="2400" dirty="0" smtClean="0"/>
          </a:p>
          <a:p>
            <a:pPr lvl="0"/>
            <a:r>
              <a:rPr lang="de-DE" sz="2400" dirty="0" smtClean="0"/>
              <a:t>die inneren Schleimhäute (</a:t>
            </a:r>
            <a:r>
              <a:rPr lang="de-DE" sz="2400" dirty="0" err="1" smtClean="0"/>
              <a:t>Mucosae</a:t>
            </a:r>
            <a:r>
              <a:rPr lang="de-DE" sz="2400" dirty="0" smtClean="0"/>
              <a:t>) zur Auskleidung von Hohlräumen, Hohlorganen etc.: Verdauungsorgane, Lungen, Harnableitende Wege, Geschlechtsorgane</a:t>
            </a:r>
            <a:r>
              <a:rPr lang="de-DE" sz="2000" dirty="0" smtClean="0"/>
              <a:t> </a:t>
            </a:r>
          </a:p>
          <a:p>
            <a:endParaRPr lang="de-DE"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pic>
        <p:nvPicPr>
          <p:cNvPr id="4" name="Inhaltsplatzhalter 3" descr="haut.jpg"/>
          <p:cNvPicPr>
            <a:picLocks noGrp="1" noChangeAspect="1"/>
          </p:cNvPicPr>
          <p:nvPr>
            <p:ph idx="1"/>
          </p:nvPr>
        </p:nvPicPr>
        <p:blipFill>
          <a:blip r:embed="rId2"/>
          <a:stretch>
            <a:fillRect/>
          </a:stretch>
        </p:blipFill>
        <p:spPr>
          <a:xfrm>
            <a:off x="611782" y="1600200"/>
            <a:ext cx="7920435" cy="4525963"/>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lvl="1">
              <a:buNone/>
            </a:pPr>
            <a:r>
              <a:rPr lang="de-DE" sz="2400" dirty="0" smtClean="0"/>
              <a:t>Oberhaut = Epidermis</a:t>
            </a:r>
          </a:p>
          <a:p>
            <a:pPr lvl="1">
              <a:buNone/>
            </a:pPr>
            <a:endParaRPr lang="de-DE" sz="2400" dirty="0" smtClean="0"/>
          </a:p>
          <a:p>
            <a:pPr>
              <a:buNone/>
            </a:pPr>
            <a:r>
              <a:rPr lang="de-DE" sz="2400" dirty="0" smtClean="0"/>
              <a:t>	Lederhaut = </a:t>
            </a:r>
            <a:r>
              <a:rPr lang="de-DE" sz="2400" dirty="0" err="1" smtClean="0"/>
              <a:t>Dermis</a:t>
            </a:r>
            <a:r>
              <a:rPr lang="de-DE" sz="2400" dirty="0" smtClean="0"/>
              <a:t> (Das Versorgungssystem mit Blutgefäßen, Sinneszellen und Haarwurzeln)</a:t>
            </a:r>
          </a:p>
          <a:p>
            <a:pPr>
              <a:buNone/>
            </a:pPr>
            <a:endParaRPr lang="de-DE" sz="2400" dirty="0" smtClean="0"/>
          </a:p>
          <a:p>
            <a:pPr lvl="1">
              <a:buNone/>
            </a:pPr>
            <a:r>
              <a:rPr lang="de-DE" sz="2400" dirty="0" smtClean="0"/>
              <a:t>Unterhautgewebe – </a:t>
            </a:r>
            <a:r>
              <a:rPr lang="de-DE" sz="2400" dirty="0" err="1" smtClean="0"/>
              <a:t>Subcutis</a:t>
            </a:r>
            <a:r>
              <a:rPr lang="de-DE" sz="2400" dirty="0" smtClean="0"/>
              <a:t> (Schutzschicht mit eingebetteten Fettschichten)</a:t>
            </a:r>
          </a:p>
          <a:p>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Vorlage_PP-Folie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leer</Template>
  <TotalTime>0</TotalTime>
  <Words>886</Words>
  <Application>Microsoft Office PowerPoint</Application>
  <PresentationFormat>Bildschirmpräsentation (4:3)</PresentationFormat>
  <Paragraphs>88</Paragraphs>
  <Slides>32</Slides>
  <Notes>0</Notes>
  <HiddenSlides>0</HiddenSlides>
  <MMClips>0</MMClips>
  <ScaleCrop>false</ScaleCrop>
  <HeadingPairs>
    <vt:vector size="4" baseType="variant">
      <vt:variant>
        <vt:lpstr>Design</vt:lpstr>
      </vt:variant>
      <vt:variant>
        <vt:i4>1</vt:i4>
      </vt:variant>
      <vt:variant>
        <vt:lpstr>Folientitel</vt:lpstr>
      </vt:variant>
      <vt:variant>
        <vt:i4>32</vt:i4>
      </vt:variant>
    </vt:vector>
  </HeadingPairs>
  <TitlesOfParts>
    <vt:vector size="33" baseType="lpstr">
      <vt:lpstr>Vorlage_PP-Folien</vt:lpstr>
      <vt:lpstr>Das Landesprogramm Arbeit für Thüringen (LAT)  Wege in die Pflege </vt:lpstr>
      <vt:lpstr>PowerPoint-Präsentation</vt:lpstr>
      <vt:lpstr>PowerPoint-Präsentation</vt:lpstr>
      <vt:lpstr>PowerPoint-Präsentation</vt:lpstr>
      <vt:lpstr>Aufgaben</vt:lpstr>
      <vt:lpstr>PowerPoint-Präsentation</vt:lpstr>
      <vt:lpstr>Aufbau</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Die Hautanhangsorgane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Grundsätzliches zur Wärmeregulation </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Haut (lat. Cutis, gr.  Derma)</dc:title>
  <dc:creator>Jan</dc:creator>
  <cp:lastModifiedBy>Gutte, Jan</cp:lastModifiedBy>
  <cp:revision>3</cp:revision>
  <dcterms:created xsi:type="dcterms:W3CDTF">2018-08-05T15:57:58Z</dcterms:created>
  <dcterms:modified xsi:type="dcterms:W3CDTF">2018-09-06T14:28:25Z</dcterms:modified>
</cp:coreProperties>
</file>