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0"/>
  </p:notesMasterIdLst>
  <p:handoutMasterIdLst>
    <p:handoutMasterId r:id="rId31"/>
  </p:handoutMasterIdLst>
  <p:sldIdLst>
    <p:sldId id="297" r:id="rId5"/>
    <p:sldId id="298" r:id="rId6"/>
    <p:sldId id="307" r:id="rId7"/>
    <p:sldId id="329" r:id="rId8"/>
    <p:sldId id="330" r:id="rId9"/>
    <p:sldId id="308" r:id="rId10"/>
    <p:sldId id="309" r:id="rId11"/>
    <p:sldId id="311" r:id="rId12"/>
    <p:sldId id="312" r:id="rId13"/>
    <p:sldId id="313" r:id="rId14"/>
    <p:sldId id="316" r:id="rId15"/>
    <p:sldId id="314" r:id="rId16"/>
    <p:sldId id="317" r:id="rId17"/>
    <p:sldId id="318" r:id="rId18"/>
    <p:sldId id="319" r:id="rId19"/>
    <p:sldId id="321" r:id="rId20"/>
    <p:sldId id="322" r:id="rId21"/>
    <p:sldId id="323" r:id="rId22"/>
    <p:sldId id="324" r:id="rId23"/>
    <p:sldId id="325" r:id="rId24"/>
    <p:sldId id="326" r:id="rId25"/>
    <p:sldId id="331" r:id="rId26"/>
    <p:sldId id="332" r:id="rId27"/>
    <p:sldId id="315" r:id="rId28"/>
    <p:sldId id="296" r:id="rId29"/>
  </p:sldIdLst>
  <p:sldSz cx="9906000" cy="6858000" type="A4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83">
          <p15:clr>
            <a:srgbClr val="A4A3A4"/>
          </p15:clr>
        </p15:guide>
        <p15:guide id="2" orient="horz" pos="2922">
          <p15:clr>
            <a:srgbClr val="A4A3A4"/>
          </p15:clr>
        </p15:guide>
        <p15:guide id="3" orient="horz" pos="3756">
          <p15:clr>
            <a:srgbClr val="A4A3A4"/>
          </p15:clr>
        </p15:guide>
        <p15:guide id="4" orient="horz" pos="459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4170">
          <p15:clr>
            <a:srgbClr val="A4A3A4"/>
          </p15:clr>
        </p15:guide>
        <p15:guide id="7" pos="462">
          <p15:clr>
            <a:srgbClr val="A4A3A4"/>
          </p15:clr>
        </p15:guide>
        <p15:guide id="8" pos="60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BBA"/>
    <a:srgbClr val="AFD0CA"/>
    <a:srgbClr val="606060"/>
    <a:srgbClr val="98CACA"/>
    <a:srgbClr val="B1D0C4"/>
    <a:srgbClr val="017C8E"/>
    <a:srgbClr val="95B7B3"/>
    <a:srgbClr val="99C9C9"/>
    <a:srgbClr val="989CA2"/>
    <a:srgbClr val="09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0" autoAdjust="0"/>
    <p:restoredTop sz="94407" autoAdjust="0"/>
  </p:normalViewPr>
  <p:slideViewPr>
    <p:cSldViewPr snapToGrid="0">
      <p:cViewPr varScale="1">
        <p:scale>
          <a:sx n="69" d="100"/>
          <a:sy n="69" d="100"/>
        </p:scale>
        <p:origin x="-606" y="-108"/>
      </p:cViewPr>
      <p:guideLst>
        <p:guide orient="horz" pos="783"/>
        <p:guide orient="horz" pos="2922"/>
        <p:guide orient="horz" pos="3756"/>
        <p:guide orient="horz" pos="459"/>
        <p:guide orient="horz" pos="165"/>
        <p:guide orient="horz" pos="4170"/>
        <p:guide pos="462"/>
        <p:guide pos="60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387" y="1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3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387" y="9722883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fld id="{BDF2DA32-46B7-4336-BF6D-52FA0161D1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02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759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12800" y="779463"/>
            <a:ext cx="5516563" cy="381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406" y="4830279"/>
            <a:ext cx="5214016" cy="459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96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759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1BBF9E1-F222-4D5B-9B0A-09946E30C3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72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1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3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861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25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2124000"/>
            <a:ext cx="8420100" cy="14700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DE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30000" y="31896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de-DE" sz="1800" kern="1200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FE271D4-7FBC-3644-AE63-BB6D3A4DAD0D}"/>
              </a:ext>
            </a:extLst>
          </p:cNvPr>
          <p:cNvSpPr txBox="1"/>
          <p:nvPr userDrawn="1"/>
        </p:nvSpPr>
        <p:spPr>
          <a:xfrm>
            <a:off x="672957" y="6400800"/>
            <a:ext cx="41558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1FA9921-D861-AE43-80E7-C375F200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25" y="5909567"/>
            <a:ext cx="8846004" cy="718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000" y="2124000"/>
            <a:ext cx="7723425" cy="4183138"/>
          </a:xfrm>
          <a:prstGeom prst="rect">
            <a:avLst/>
          </a:prstGeom>
        </p:spPr>
        <p:txBody>
          <a:bodyPr/>
          <a:lstStyle>
            <a:lvl1pPr marL="0" indent="0" algn="l" defTabSz="957263" rtl="0" fontAlgn="base">
              <a:spcBef>
                <a:spcPts val="0"/>
              </a:spcBef>
              <a:spcAft>
                <a:spcPts val="600"/>
              </a:spcAft>
              <a:buClr>
                <a:srgbClr val="1261A9"/>
              </a:buClr>
              <a:buNone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3CE57F-3E20-4046-B8CE-CE502826262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0000" y="2124001"/>
            <a:ext cx="7723425" cy="4183138"/>
          </a:xfrm>
          <a:prstGeom prst="rect">
            <a:avLst/>
          </a:prstGeom>
        </p:spPr>
        <p:txBody>
          <a:bodyPr/>
          <a:lstStyle>
            <a:lvl1pPr marL="180000" indent="-180000" algn="l" defTabSz="957263" rtl="0" fontAlgn="base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5pPr marL="810000" indent="-270000" algn="l" defTabSz="957263" rtl="0" fontAlgn="base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4"/>
            <a:r>
              <a:rPr lang="de-DE" dirty="0"/>
              <a:t>Dritte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33765"/>
            <a:ext cx="9906000" cy="1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elplatzhalter 5"/>
          <p:cNvSpPr>
            <a:spLocks noGrp="1"/>
          </p:cNvSpPr>
          <p:nvPr>
            <p:ph type="title"/>
          </p:nvPr>
        </p:nvSpPr>
        <p:spPr bwMode="auto">
          <a:xfrm>
            <a:off x="630238" y="1408113"/>
            <a:ext cx="772318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356475" y="64039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31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30238" y="2124075"/>
            <a:ext cx="7723187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Text Box 8"/>
          <p:cNvSpPr txBox="1">
            <a:spLocks noChangeArrowheads="1"/>
          </p:cNvSpPr>
          <p:nvPr userDrawn="1"/>
        </p:nvSpPr>
        <p:spPr bwMode="auto">
          <a:xfrm>
            <a:off x="628650" y="6476970"/>
            <a:ext cx="68294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700" b="1" dirty="0"/>
              <a:t>Förderprogramm „Integration durch Qualifizierung (IQ)“  I  </a:t>
            </a:r>
            <a:r>
              <a:rPr lang="de-DE" sz="700" b="1" dirty="0" err="1"/>
              <a:t>www.iq</a:t>
            </a:r>
            <a:r>
              <a:rPr lang="de-DE" sz="700" b="1" dirty="0"/>
              <a:t>-netzwerk-</a:t>
            </a:r>
            <a:r>
              <a:rPr lang="de-DE" sz="700" b="1" dirty="0" err="1"/>
              <a:t>nrw.de</a:t>
            </a:r>
            <a:r>
              <a:rPr lang="de-DE" sz="700" b="1" dirty="0"/>
              <a:t>   </a:t>
            </a:r>
            <a:r>
              <a:rPr lang="de-DE" sz="700" dirty="0"/>
              <a:t>I   </a:t>
            </a:r>
            <a:r>
              <a:rPr lang="de-DE" sz="700" b="1" dirty="0"/>
              <a:t>2019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3F537CDB-AAD6-1543-A1C8-6A934CC7FB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261622"/>
            <a:ext cx="1990352" cy="481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lang="de-DE" sz="2000" b="1" kern="1200" dirty="0">
          <a:solidFill>
            <a:schemeClr val="tx1"/>
          </a:solidFill>
          <a:latin typeface="Arial" charset="0"/>
          <a:ea typeface="+mn-ea"/>
          <a:cs typeface="+mn-cs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9pPr>
    </p:titleStyle>
    <p:bodyStyle>
      <a:lvl1pPr marL="179388" indent="-179388" algn="l" defTabSz="957263" rtl="0" eaLnBrk="0" fontAlgn="base" hangingPunct="0">
        <a:spcBef>
          <a:spcPts val="600"/>
        </a:spcBef>
        <a:spcAft>
          <a:spcPct val="0"/>
        </a:spcAft>
        <a:buClr>
          <a:srgbClr val="99C9C9"/>
        </a:buClr>
        <a:buFont typeface="Wingdings" pitchFamily="2" charset="2"/>
        <a:buChar char="§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1pPr>
      <a:lvl2pPr marL="539750" indent="-3587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→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2pPr>
      <a:lvl3pPr marL="809625" indent="-2698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»"/>
        <a:defRPr>
          <a:solidFill>
            <a:srgbClr val="606060"/>
          </a:solidFill>
          <a:latin typeface="+mn-lt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5pPr>
      <a:lvl6pPr marL="26114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686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258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9830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hyperlink" Target="mailto:messner@migrafrica.org" TargetMode="Externa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12E8D0A5-BC33-4F49-8005-3243CB7C2151}"/>
              </a:ext>
            </a:extLst>
          </p:cNvPr>
          <p:cNvSpPr/>
          <p:nvPr/>
        </p:nvSpPr>
        <p:spPr>
          <a:xfrm>
            <a:off x="0" y="927100"/>
            <a:ext cx="9906000" cy="26430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965B2335-78A3-D146-9440-4CB45C7328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8353" r="21796"/>
          <a:stretch/>
        </p:blipFill>
        <p:spPr>
          <a:xfrm>
            <a:off x="-1" y="925417"/>
            <a:ext cx="9906001" cy="2593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0" y="3520531"/>
            <a:ext cx="9906001" cy="832393"/>
          </a:xfrm>
          <a:prstGeom prst="rect">
            <a:avLst/>
          </a:prstGeom>
          <a:solidFill>
            <a:srgbClr val="AF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2450" y="3571875"/>
            <a:ext cx="90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sz="800" dirty="0"/>
          </a:p>
          <a:p>
            <a:r>
              <a:rPr lang="de-DE" sz="2800" dirty="0">
                <a:solidFill>
                  <a:schemeClr val="bg1"/>
                </a:solidFill>
              </a:rPr>
              <a:t> Von der Idee zum Businessplan! #1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13925" y="4823921"/>
            <a:ext cx="6154308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Benjamin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Meßner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Idee/USP/Konzept 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18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.01.2021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420678" y="6173053"/>
            <a:ext cx="32059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www.iq-netzwerk-nrw.de/actnow2/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www.migrafrica.org</a:t>
            </a:r>
            <a:endParaRPr lang="de-DE" sz="1400" b="1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DA41466A-AE2E-41A3-A70A-22631012E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219890"/>
            <a:ext cx="9906000" cy="132720"/>
          </a:xfrm>
          <a:prstGeom prst="rect">
            <a:avLst/>
          </a:prstGeom>
          <a:solidFill>
            <a:srgbClr val="AFD0CA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287ABA26-8D83-0C4C-8B8B-3F2792B0539E}"/>
              </a:ext>
            </a:extLst>
          </p:cNvPr>
          <p:cNvSpPr/>
          <p:nvPr/>
        </p:nvSpPr>
        <p:spPr>
          <a:xfrm>
            <a:off x="0" y="6466039"/>
            <a:ext cx="5325035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14312002-E88F-F341-A959-B093A827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7016" y="5004884"/>
            <a:ext cx="251243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sz="1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435E20F4-3AAD-DE49-B599-8CBEF8A36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008" y="1213919"/>
            <a:ext cx="3617982" cy="2077986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sz="1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xmlns="" id="{14531655-C874-4CF4-95C2-F564A4DF6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97" y="4751337"/>
            <a:ext cx="1711957" cy="861775"/>
          </a:xfrm>
          <a:prstGeom prst="rect">
            <a:avLst/>
          </a:prstGeom>
        </p:spPr>
      </p:pic>
      <p:pic>
        <p:nvPicPr>
          <p:cNvPr id="17" name="Grafik 16" descr="Ein Bild, das Zeichnung, Schild, Uhr enthält.&#10;&#10;Automatisch generierte Beschreibung">
            <a:extLst>
              <a:ext uri="{FF2B5EF4-FFF2-40B4-BE49-F238E27FC236}">
                <a16:creationId xmlns:a16="http://schemas.microsoft.com/office/drawing/2014/main" xmlns="" id="{C3CC4C4A-479A-469F-A469-B6A3A0741C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68" y="5037152"/>
            <a:ext cx="2570861" cy="44848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80" y="2124075"/>
            <a:ext cx="6263302" cy="41830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USP – Unique </a:t>
            </a:r>
            <a:r>
              <a:rPr lang="de-DE" dirty="0" err="1"/>
              <a:t>selling</a:t>
            </a:r>
            <a:r>
              <a:rPr lang="de-DE" dirty="0"/>
              <a:t> </a:t>
            </a:r>
            <a:r>
              <a:rPr lang="de-DE" dirty="0" err="1"/>
              <a:t>proposition</a:t>
            </a:r>
            <a:r>
              <a:rPr lang="de-DE" dirty="0"/>
              <a:t> (Alleinstellungsmerkmal)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160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Auswahl (z.B. Deichmann)</a:t>
            </a:r>
          </a:p>
          <a:p>
            <a:r>
              <a:rPr lang="de-DE" dirty="0"/>
              <a:t>Personalisierung/Individualität (z.B. </a:t>
            </a:r>
            <a:r>
              <a:rPr lang="de-DE" dirty="0" err="1"/>
              <a:t>mymüsli</a:t>
            </a:r>
            <a:r>
              <a:rPr lang="de-DE" dirty="0"/>
              <a:t>)</a:t>
            </a:r>
          </a:p>
          <a:p>
            <a:r>
              <a:rPr lang="de-DE" dirty="0"/>
              <a:t>Pünktlichkeit</a:t>
            </a:r>
          </a:p>
          <a:p>
            <a:r>
              <a:rPr lang="de-DE" dirty="0"/>
              <a:t>Erreichbarkeit</a:t>
            </a:r>
          </a:p>
          <a:p>
            <a:r>
              <a:rPr lang="de-DE" dirty="0"/>
              <a:t>Sparen (z.B. Discount Bäckereien)</a:t>
            </a:r>
          </a:p>
          <a:p>
            <a:r>
              <a:rPr lang="de-DE" dirty="0"/>
              <a:t>Lernen (z.B. ein Restaurant gibt auch Kochkurse)</a:t>
            </a:r>
          </a:p>
          <a:p>
            <a:r>
              <a:rPr lang="de-DE" dirty="0"/>
              <a:t>Zeit sparen (z.B. Führerschein in einer Woche)</a:t>
            </a:r>
          </a:p>
          <a:p>
            <a:r>
              <a:rPr lang="de-DE" dirty="0"/>
              <a:t>Bequemlichkeit (z.B. </a:t>
            </a:r>
            <a:r>
              <a:rPr lang="de-DE" dirty="0" err="1"/>
              <a:t>Hello</a:t>
            </a:r>
            <a:r>
              <a:rPr lang="de-DE" dirty="0"/>
              <a:t> </a:t>
            </a:r>
            <a:r>
              <a:rPr lang="de-DE" dirty="0" err="1"/>
              <a:t>fresh</a:t>
            </a:r>
            <a:r>
              <a:rPr lang="de-DE" dirty="0"/>
              <a:t>)</a:t>
            </a:r>
          </a:p>
          <a:p>
            <a:r>
              <a:rPr lang="de-DE" dirty="0"/>
              <a:t>Gutes tun (z.B. Viva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agua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USP ein paar Beispiele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17" y="1612725"/>
            <a:ext cx="3429000" cy="25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67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Wichtigste Voraussetzung für Erfolg</a:t>
            </a:r>
          </a:p>
          <a:p>
            <a:r>
              <a:rPr lang="de-DE" dirty="0"/>
              <a:t>Basis für Marketing</a:t>
            </a:r>
          </a:p>
          <a:p>
            <a:r>
              <a:rPr lang="de-DE" dirty="0"/>
              <a:t>Von der Konkurrenz abheben</a:t>
            </a:r>
          </a:p>
          <a:p>
            <a:r>
              <a:rPr lang="de-DE" dirty="0"/>
              <a:t>Innovation</a:t>
            </a:r>
          </a:p>
          <a:p>
            <a:r>
              <a:rPr lang="de-DE" dirty="0"/>
              <a:t>Interesse wecken</a:t>
            </a:r>
          </a:p>
          <a:p>
            <a:r>
              <a:rPr lang="de-DE" dirty="0"/>
              <a:t>Gibt es einen Markt für meine Angebot?</a:t>
            </a:r>
          </a:p>
          <a:p>
            <a:r>
              <a:rPr lang="de-DE" dirty="0"/>
              <a:t>Gibt es Kunden für die mein Angebot interessant ist?</a:t>
            </a:r>
          </a:p>
          <a:p>
            <a:r>
              <a:rPr lang="de-DE" dirty="0"/>
              <a:t>Brauche ich überhaupt ein USP?</a:t>
            </a:r>
          </a:p>
          <a:p>
            <a:endParaRPr lang="de-DE" dirty="0"/>
          </a:p>
          <a:p>
            <a:r>
              <a:rPr lang="de-DE" b="1" dirty="0"/>
              <a:t>Schreibt in einem kurzen Text warum die Kunden zu euch kommen und nicht zur Konkurrenz gehen. </a:t>
            </a:r>
            <a:r>
              <a:rPr lang="de-DE" b="1" dirty="0">
                <a:sym typeface="Wingdings" panose="05000000000000000000" pitchFamily="2" charset="2"/>
              </a:rPr>
              <a:t>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macht mein Angebot einzigartig?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1316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Was denkt ihr?</a:t>
            </a:r>
          </a:p>
          <a:p>
            <a:r>
              <a:rPr lang="de-DE" dirty="0" smtClean="0"/>
              <a:t>Brauche ich einen guten Plan um erfolgreich zu sein?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Businessplan – Brauche ich den?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483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xmlns="" id="{A6D2697A-D16E-444A-8EEF-3D67BF6B5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Risiko nachweislich geringer</a:t>
            </a:r>
          </a:p>
          <a:p>
            <a:r>
              <a:rPr lang="de-DE" dirty="0"/>
              <a:t>Orientierung und Struktur</a:t>
            </a:r>
          </a:p>
          <a:p>
            <a:r>
              <a:rPr lang="de-DE" dirty="0"/>
              <a:t>Geeigneten Markt finden</a:t>
            </a:r>
          </a:p>
          <a:p>
            <a:r>
              <a:rPr lang="de-DE" dirty="0"/>
              <a:t>Konkurrenz und Wettbewerb bereits analysiert</a:t>
            </a:r>
          </a:p>
          <a:p>
            <a:r>
              <a:rPr lang="de-DE" dirty="0"/>
              <a:t>Kapitalbedarf im Blick</a:t>
            </a:r>
          </a:p>
          <a:p>
            <a:r>
              <a:rPr lang="de-DE" dirty="0"/>
              <a:t>Nachschlagewerk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1B85AA1E-581D-4524-A325-78F41D00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Businessplan – Warum eigentlich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78BE28AC-16E8-43D9-933D-4FCAE5F7D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61FE3BAD-C4E4-45C4-A20A-38D5418F9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92" y="3881359"/>
            <a:ext cx="3139440" cy="20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4B89E5FB-00FD-4898-9234-E2A6C9CD5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3" y="2124075"/>
            <a:ext cx="7436556" cy="4183063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xmlns="" id="{4C017819-CCF1-4E6B-9CAB-5F64ED7CF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Businessplan – Was muss rein?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BFC35DD-C428-4A5A-9E7F-38601FE49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36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Markt</a:t>
            </a:r>
            <a:r>
              <a:rPr lang="de-DE" dirty="0"/>
              <a:t> bezeichnet in der Wirtschaftswissenschaft das Zusammentreffen von Angebot und Nachfrage nach einem ökonomischen Gut (</a:t>
            </a:r>
            <a:r>
              <a:rPr lang="de-DE" dirty="0" smtClean="0"/>
              <a:t>z.B. einer Ware oder einer Dienstleistung) * Wikipedia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</a:p>
          <a:p>
            <a:r>
              <a:rPr lang="de-DE" b="1" dirty="0" smtClean="0">
                <a:sym typeface="Wingdings" panose="05000000000000000000" pitchFamily="2" charset="2"/>
              </a:rPr>
              <a:t>Massenmarkt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Erreicht viele Menschen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Keine große Aufteilung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Z.B.: Lebensmittel, Toilettenpapier, Elektronik</a:t>
            </a:r>
          </a:p>
          <a:p>
            <a:r>
              <a:rPr lang="de-DE" b="1" dirty="0" smtClean="0">
                <a:sym typeface="Wingdings" panose="05000000000000000000" pitchFamily="2" charset="2"/>
              </a:rPr>
              <a:t>Nischenmarkt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Spezielle Kundenbedürfnisse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Geringer Kundenkreis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Geringe Konkurrenz 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Z.B.: Bauchfett weg, Gartenprodukte, Segeln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Markt- Was ist das denn?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76" y="4613492"/>
            <a:ext cx="2494087" cy="17209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97" y="2968669"/>
            <a:ext cx="2545566" cy="14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Warum sollte ich meine Kunden genau kennen?</a:t>
            </a:r>
          </a:p>
          <a:p>
            <a:pPr marL="360000" lvl="1" indent="0">
              <a:buNone/>
            </a:pPr>
            <a:r>
              <a:rPr lang="de-DE" dirty="0" smtClean="0"/>
              <a:t>Marketing</a:t>
            </a:r>
          </a:p>
          <a:p>
            <a:pPr marL="360000" lvl="1" indent="0">
              <a:buNone/>
            </a:pPr>
            <a:r>
              <a:rPr lang="de-DE" dirty="0" smtClean="0"/>
              <a:t>Angebote</a:t>
            </a:r>
          </a:p>
          <a:p>
            <a:pPr marL="360000" lvl="1" indent="0">
              <a:buNone/>
            </a:pPr>
            <a:r>
              <a:rPr lang="de-DE" dirty="0" smtClean="0"/>
              <a:t>Öffnungszeiten</a:t>
            </a:r>
          </a:p>
          <a:p>
            <a:pPr marL="360000" lvl="1" indent="0">
              <a:buNone/>
            </a:pPr>
            <a:r>
              <a:rPr lang="de-DE" dirty="0" smtClean="0"/>
              <a:t>Ausrichtung</a:t>
            </a:r>
          </a:p>
          <a:p>
            <a:pPr marL="360000" lvl="1" indent="0">
              <a:buNone/>
            </a:pPr>
            <a:r>
              <a:rPr lang="de-DE" dirty="0" smtClean="0"/>
              <a:t>Style</a:t>
            </a:r>
          </a:p>
          <a:p>
            <a:pPr marL="360000" lvl="1" indent="0">
              <a:buNone/>
            </a:pPr>
            <a:r>
              <a:rPr lang="de-DE" dirty="0" smtClean="0"/>
              <a:t>Sprache</a:t>
            </a:r>
          </a:p>
          <a:p>
            <a:pPr marL="360000" lvl="1" indent="0">
              <a:buNone/>
            </a:pPr>
            <a:r>
              <a:rPr lang="de-DE" dirty="0" smtClean="0"/>
              <a:t>Preis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Kundenanalyse - Warum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505206"/>
            <a:ext cx="4823912" cy="36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1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30000" y="2124001"/>
            <a:ext cx="8188323" cy="4183138"/>
          </a:xfrm>
        </p:spPr>
        <p:txBody>
          <a:bodyPr/>
          <a:lstStyle/>
          <a:p>
            <a:r>
              <a:rPr lang="de-DE" dirty="0" smtClean="0"/>
              <a:t>Geographische Kriterien</a:t>
            </a:r>
          </a:p>
          <a:p>
            <a:pPr lvl="1"/>
            <a:r>
              <a:rPr lang="de-DE" dirty="0"/>
              <a:t>Staatsgebiet, Stadtgebiete, Wohngegenden, Klima, </a:t>
            </a:r>
            <a:r>
              <a:rPr lang="de-DE" dirty="0" smtClean="0"/>
              <a:t>Stadt/Land</a:t>
            </a:r>
          </a:p>
          <a:p>
            <a:r>
              <a:rPr lang="de-DE" dirty="0" smtClean="0"/>
              <a:t>Demographische Kriterien</a:t>
            </a:r>
          </a:p>
          <a:p>
            <a:pPr lvl="1"/>
            <a:r>
              <a:rPr lang="de-DE" dirty="0"/>
              <a:t>Alter, Geschlecht, Familienstand, Kinderzahl, </a:t>
            </a:r>
            <a:r>
              <a:rPr lang="de-DE" dirty="0" smtClean="0"/>
              <a:t>Haushaltsgröße</a:t>
            </a:r>
          </a:p>
          <a:p>
            <a:r>
              <a:rPr lang="de-DE" dirty="0" smtClean="0"/>
              <a:t>Soziodemographische Kriterien</a:t>
            </a:r>
          </a:p>
          <a:p>
            <a:pPr lvl="1"/>
            <a:r>
              <a:rPr lang="de-DE" dirty="0"/>
              <a:t>Einkommen, Kaufkraft, Bildungsstand, Berufstätigkeit, </a:t>
            </a:r>
            <a:r>
              <a:rPr lang="de-DE" dirty="0" smtClean="0"/>
              <a:t>Besitzmerkmale</a:t>
            </a:r>
          </a:p>
          <a:p>
            <a:r>
              <a:rPr lang="de-DE" dirty="0" smtClean="0"/>
              <a:t>Psychographische Kriterien</a:t>
            </a:r>
          </a:p>
          <a:p>
            <a:pPr lvl="1"/>
            <a:r>
              <a:rPr lang="de-DE" dirty="0"/>
              <a:t>Motive, Einstellungen, Nutzenerwartung, Persönlichkeitsmerkmale, Präferenzen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Kundenanalyse – Wie (Kundenstruktur)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98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Informationsverhalten</a:t>
            </a:r>
          </a:p>
          <a:p>
            <a:pPr lvl="1"/>
            <a:r>
              <a:rPr lang="de-DE" dirty="0"/>
              <a:t>Kommunikationsverhalten, </a:t>
            </a:r>
            <a:r>
              <a:rPr lang="de-DE" dirty="0" smtClean="0"/>
              <a:t>Mediennutzung</a:t>
            </a:r>
          </a:p>
          <a:p>
            <a:r>
              <a:rPr lang="de-DE" dirty="0" smtClean="0"/>
              <a:t>Kaufverhalten</a:t>
            </a:r>
          </a:p>
          <a:p>
            <a:pPr lvl="1"/>
            <a:r>
              <a:rPr lang="de-DE" dirty="0"/>
              <a:t>Markenwahl, Markentreue, Preisbewusstsein, Einkaufsladenwahl, Verpackungspräferenzen, Wert des durchschnittlichen Einkaufs, Frequenz neuer </a:t>
            </a:r>
            <a:r>
              <a:rPr lang="de-DE" dirty="0" smtClean="0"/>
              <a:t>Einkäufe</a:t>
            </a:r>
          </a:p>
          <a:p>
            <a:r>
              <a:rPr lang="de-DE" dirty="0" smtClean="0"/>
              <a:t>Verwendungsverhalten</a:t>
            </a:r>
          </a:p>
          <a:p>
            <a:pPr lvl="1"/>
            <a:r>
              <a:rPr lang="de-DE" dirty="0"/>
              <a:t>Intensivität, Art, Umfeld, Weiterempfehlungsverhalten</a:t>
            </a:r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91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600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Kennen lernen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Übersicht 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Meine Idee konkretisieren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USP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Der Businessplan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Markt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Kunden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Standort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Rechtsformen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Steuern</a:t>
            </a:r>
          </a:p>
          <a:p>
            <a:pPr marL="457200" marR="0" lvl="0" indent="-4572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AutoNum type="arabicPeriod"/>
              <a:tabLst/>
              <a:defRPr/>
            </a:pPr>
            <a: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Ausblick auf Morgen</a:t>
            </a: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Was machen wir heute?</a:t>
            </a:r>
            <a:endParaRPr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" r="28427" b="31554"/>
          <a:stretch/>
        </p:blipFill>
        <p:spPr>
          <a:xfrm rot="5400000">
            <a:off x="2650595" y="1059794"/>
            <a:ext cx="4504533" cy="620253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 typischer Kunde/ Unsere typische Kundin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9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xmlns="" id="{96E27357-E9D3-4DD0-BA9F-B187B6C9C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solidFill>
                  <a:srgbClr val="FF0000"/>
                </a:solidFill>
              </a:rPr>
              <a:t>4</a:t>
            </a:r>
            <a:r>
              <a:rPr lang="de-DE" b="1" dirty="0" smtClean="0">
                <a:solidFill>
                  <a:srgbClr val="FF0000"/>
                </a:solidFill>
              </a:rPr>
              <a:t>) </a:t>
            </a:r>
            <a:r>
              <a:rPr lang="de-DE" b="1" dirty="0">
                <a:solidFill>
                  <a:srgbClr val="FF0000"/>
                </a:solidFill>
              </a:rPr>
              <a:t>Mein Standort</a:t>
            </a:r>
          </a:p>
          <a:p>
            <a:r>
              <a:rPr lang="de-DE" dirty="0">
                <a:solidFill>
                  <a:schemeClr val="tx1"/>
                </a:solidFill>
              </a:rPr>
              <a:t>Standortanalyse</a:t>
            </a:r>
          </a:p>
          <a:p>
            <a:pPr lvl="1"/>
            <a:r>
              <a:rPr lang="de-DE" dirty="0">
                <a:solidFill>
                  <a:schemeClr val="tx1"/>
                </a:solidFill>
              </a:rPr>
              <a:t>Wie sind meine Geschäftsräume?</a:t>
            </a:r>
          </a:p>
          <a:p>
            <a:pPr lvl="1"/>
            <a:r>
              <a:rPr lang="de-DE" dirty="0">
                <a:solidFill>
                  <a:schemeClr val="tx1"/>
                </a:solidFill>
              </a:rPr>
              <a:t>Wie ist die Lage?</a:t>
            </a:r>
          </a:p>
          <a:p>
            <a:pPr lvl="1"/>
            <a:r>
              <a:rPr lang="de-DE" dirty="0">
                <a:solidFill>
                  <a:schemeClr val="tx1"/>
                </a:solidFill>
              </a:rPr>
              <a:t>Verkehrsanbindung?</a:t>
            </a:r>
          </a:p>
          <a:p>
            <a:pPr lvl="1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36E8A1AD-F04D-4473-9B81-6BFB0013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Businessplan – Was muss rein?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3AA96E3-4BA1-4C96-A9B5-56DD4AD67B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6" name="Grafik 5" descr="Ein Bild, das Raum enthält.&#10;&#10;Automatisch generierte Beschreibung">
            <a:extLst>
              <a:ext uri="{FF2B5EF4-FFF2-40B4-BE49-F238E27FC236}">
                <a16:creationId xmlns:a16="http://schemas.microsoft.com/office/drawing/2014/main" xmlns="" id="{26A62A08-1398-42E2-802C-E8CAD3EA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36" y="2027165"/>
            <a:ext cx="4796118" cy="2313917"/>
          </a:xfrm>
          <a:prstGeom prst="rect">
            <a:avLst/>
          </a:prstGeom>
        </p:spPr>
      </p:pic>
      <p:pic>
        <p:nvPicPr>
          <p:cNvPr id="8" name="Grafik 7" descr="Ein Bild, das draußen, Gebäude, Essen, Zug enthält.&#10;&#10;Automatisch generierte Beschreibung">
            <a:extLst>
              <a:ext uri="{FF2B5EF4-FFF2-40B4-BE49-F238E27FC236}">
                <a16:creationId xmlns:a16="http://schemas.microsoft.com/office/drawing/2014/main" xmlns="" id="{5C8F8A7F-61A4-4E7B-B299-A20C35457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00" y="3865952"/>
            <a:ext cx="3550239" cy="23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Ihr wählt die Themen für Mittwoch</a:t>
            </a:r>
          </a:p>
          <a:p>
            <a:endParaRPr lang="de-DE" dirty="0"/>
          </a:p>
          <a:p>
            <a:r>
              <a:rPr lang="de-DE" dirty="0" smtClean="0"/>
              <a:t>1) Marketing</a:t>
            </a:r>
          </a:p>
          <a:p>
            <a:r>
              <a:rPr lang="de-DE" dirty="0" smtClean="0"/>
              <a:t>2) Kundenanalyse</a:t>
            </a:r>
          </a:p>
          <a:p>
            <a:r>
              <a:rPr lang="de-DE" dirty="0" smtClean="0"/>
              <a:t>3) Standortanalyse</a:t>
            </a:r>
          </a:p>
          <a:p>
            <a:r>
              <a:rPr lang="de-DE" dirty="0" smtClean="0"/>
              <a:t>4) Geschäftsstrukturen</a:t>
            </a:r>
          </a:p>
          <a:p>
            <a:r>
              <a:rPr lang="de-DE" dirty="0" smtClean="0"/>
              <a:t>5) </a:t>
            </a:r>
            <a:r>
              <a:rPr lang="de-DE" dirty="0" err="1" smtClean="0"/>
              <a:t>Canvas</a:t>
            </a:r>
            <a:r>
              <a:rPr lang="de-DE" dirty="0" smtClean="0"/>
              <a:t> Business Model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6) Oder eure Themen die euch interessieren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machen wir weiter: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10" y="2513353"/>
            <a:ext cx="3954312" cy="22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2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4000" dirty="0" smtClean="0"/>
              <a:t>Steuern</a:t>
            </a:r>
          </a:p>
          <a:p>
            <a:r>
              <a:rPr lang="de-DE" sz="4000" dirty="0" smtClean="0"/>
              <a:t>Rechtsformen </a:t>
            </a:r>
          </a:p>
          <a:p>
            <a:r>
              <a:rPr lang="de-DE" sz="4000" dirty="0" smtClean="0"/>
              <a:t>Finanzen</a:t>
            </a:r>
            <a:endParaRPr lang="de-DE" sz="4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Themen am Freitag: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pic>
        <p:nvPicPr>
          <p:cNvPr id="1026" name="Picture 2" descr="C:\Users\Ben\Documents\ActNow!\ActNowII\Workshops\csm_euro_scanrail_ThinkstockPhotos-533909671_5e171244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39" y="2341418"/>
            <a:ext cx="3077788" cy="3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570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32" y="1895227"/>
            <a:ext cx="4467826" cy="3971401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 für eure Fragen: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0836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530338" y="1397837"/>
            <a:ext cx="8978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Danke für euere Aufmerksamkeit und bis nächste Woche!</a:t>
            </a:r>
          </a:p>
        </p:txBody>
      </p:sp>
      <p:pic>
        <p:nvPicPr>
          <p:cNvPr id="3" name="Grafik 2" descr="Ein Bild, das Objekt, Uhr enthält.&#10;&#10;Automatisch generierte Beschreibung">
            <a:extLst>
              <a:ext uri="{FF2B5EF4-FFF2-40B4-BE49-F238E27FC236}">
                <a16:creationId xmlns:a16="http://schemas.microsoft.com/office/drawing/2014/main" xmlns="" id="{41A7DD07-D68B-4669-B8AF-68958A3F1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27" y="2107363"/>
            <a:ext cx="3429837" cy="33528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C193FE19-B2FC-47DB-86DA-A30C185D1765}"/>
              </a:ext>
            </a:extLst>
          </p:cNvPr>
          <p:cNvSpPr txBox="1"/>
          <p:nvPr/>
        </p:nvSpPr>
        <p:spPr>
          <a:xfrm>
            <a:off x="5300038" y="2447365"/>
            <a:ext cx="3754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Kontakt:</a:t>
            </a:r>
          </a:p>
          <a:p>
            <a:endParaRPr lang="de-DE" dirty="0"/>
          </a:p>
          <a:p>
            <a:r>
              <a:rPr lang="de-DE" dirty="0"/>
              <a:t>IQ NRW </a:t>
            </a:r>
            <a:r>
              <a:rPr lang="de-DE" dirty="0" err="1"/>
              <a:t>ActNow</a:t>
            </a:r>
            <a:endParaRPr lang="de-DE" dirty="0"/>
          </a:p>
          <a:p>
            <a:r>
              <a:rPr lang="de-DE" dirty="0"/>
              <a:t>Koblenzer Straße 11</a:t>
            </a:r>
          </a:p>
          <a:p>
            <a:r>
              <a:rPr lang="de-DE" dirty="0"/>
              <a:t>50968 Köln</a:t>
            </a:r>
          </a:p>
          <a:p>
            <a:endParaRPr lang="de-DE" dirty="0"/>
          </a:p>
          <a:p>
            <a:r>
              <a:rPr lang="de-DE" dirty="0">
                <a:hlinkClick r:id="rId5"/>
              </a:rPr>
              <a:t>messner@migrafrica.org</a:t>
            </a:r>
            <a:endParaRPr lang="de-DE" dirty="0"/>
          </a:p>
          <a:p>
            <a:r>
              <a:rPr lang="de-DE" dirty="0"/>
              <a:t>0163/2604019</a:t>
            </a:r>
          </a:p>
          <a:p>
            <a:r>
              <a:rPr lang="de-DE" dirty="0"/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600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ActNow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Was ist das denn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3" name="Grafik 2" descr="Ein Bild, das drinnen, Person, Mann, sitzend enthält.&#10;&#10;Automatisch generierte Beschreibung">
            <a:extLst>
              <a:ext uri="{FF2B5EF4-FFF2-40B4-BE49-F238E27FC236}">
                <a16:creationId xmlns:a16="http://schemas.microsoft.com/office/drawing/2014/main" xmlns="" id="{E89A9B20-3AE2-4C47-BBF1-036C05A6C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3" y="2067515"/>
            <a:ext cx="3615978" cy="1757767"/>
          </a:xfrm>
          <a:prstGeom prst="rect">
            <a:avLst/>
          </a:prstGeom>
        </p:spPr>
      </p:pic>
      <p:pic>
        <p:nvPicPr>
          <p:cNvPr id="7" name="Grafik 6" descr="Ein Bild, das Tisch, Raum, sitzend, Personen enthält.&#10;&#10;Automatisch generierte Beschreibung">
            <a:extLst>
              <a:ext uri="{FF2B5EF4-FFF2-40B4-BE49-F238E27FC236}">
                <a16:creationId xmlns:a16="http://schemas.microsoft.com/office/drawing/2014/main" xmlns="" id="{06177E47-A850-4915-BDD4-8919CE69D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80" y="1579937"/>
            <a:ext cx="5183520" cy="2519767"/>
          </a:xfrm>
          <a:prstGeom prst="rect">
            <a:avLst/>
          </a:prstGeom>
        </p:spPr>
      </p:pic>
      <p:pic>
        <p:nvPicPr>
          <p:cNvPr id="9" name="Grafik 8" descr="Ein Bild, das Person, Mann, stehend, suchend enthält.&#10;&#10;Automatisch generierte Beschreibung">
            <a:extLst>
              <a:ext uri="{FF2B5EF4-FFF2-40B4-BE49-F238E27FC236}">
                <a16:creationId xmlns:a16="http://schemas.microsoft.com/office/drawing/2014/main" xmlns="" id="{791DC1CD-F42F-4AD2-A162-A341A940B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4" y="4135176"/>
            <a:ext cx="4482736" cy="2179108"/>
          </a:xfrm>
          <a:prstGeom prst="rect">
            <a:avLst/>
          </a:prstGeom>
        </p:spPr>
      </p:pic>
      <p:pic>
        <p:nvPicPr>
          <p:cNvPr id="11" name="Grafik 10" descr="Ein Bild, das Gebäude, Fahrrad, Mann, Person enthält.&#10;&#10;Automatisch generierte Beschreibung">
            <a:extLst>
              <a:ext uri="{FF2B5EF4-FFF2-40B4-BE49-F238E27FC236}">
                <a16:creationId xmlns:a16="http://schemas.microsoft.com/office/drawing/2014/main" xmlns="" id="{1AF0A29C-41BE-43C9-9290-7ADA769B02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91" y="4120715"/>
            <a:ext cx="3698733" cy="246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9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92" y="1063421"/>
            <a:ext cx="3137297" cy="41830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29" y="3504714"/>
            <a:ext cx="2459564" cy="32794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83" y="1365335"/>
            <a:ext cx="1829493" cy="375092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6" y="1063421"/>
            <a:ext cx="2312986" cy="3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21" y="2124075"/>
            <a:ext cx="2349020" cy="4183063"/>
          </a:xfrm>
        </p:spPr>
      </p:pic>
    </p:spTree>
    <p:extLst>
      <p:ext uri="{BB962C8B-B14F-4D97-AF65-F5344CB8AC3E}">
        <p14:creationId xmlns:p14="http://schemas.microsoft.com/office/powerpoint/2010/main" val="13003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lernen uns kennen: Das Fragenspiel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263299" y="2501220"/>
            <a:ext cx="30380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Ich stimme nicht zu</a:t>
            </a:r>
          </a:p>
        </p:txBody>
      </p:sp>
      <p:sp>
        <p:nvSpPr>
          <p:cNvPr id="8" name="Rechteck 7"/>
          <p:cNvSpPr/>
          <p:nvPr/>
        </p:nvSpPr>
        <p:spPr>
          <a:xfrm>
            <a:off x="6134548" y="2505669"/>
            <a:ext cx="22188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Ich stimme zu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257FB81F-2CC9-478A-8334-16A931EF0FBC}"/>
              </a:ext>
            </a:extLst>
          </p:cNvPr>
          <p:cNvSpPr/>
          <p:nvPr/>
        </p:nvSpPr>
        <p:spPr>
          <a:xfrm>
            <a:off x="-102162" y="4239994"/>
            <a:ext cx="576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Kamera zu halten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64BFBBCF-B44D-4928-BF7F-F23C8AE325C8}"/>
              </a:ext>
            </a:extLst>
          </p:cNvPr>
          <p:cNvSpPr/>
          <p:nvPr/>
        </p:nvSpPr>
        <p:spPr>
          <a:xfrm>
            <a:off x="5052615" y="4257940"/>
            <a:ext cx="42114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Kamera frei geben</a:t>
            </a:r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xmlns="" id="{7EF80135-33F4-4AA5-988B-768292EDB6C1}"/>
              </a:ext>
            </a:extLst>
          </p:cNvPr>
          <p:cNvSpPr/>
          <p:nvPr/>
        </p:nvSpPr>
        <p:spPr>
          <a:xfrm>
            <a:off x="2303929" y="3218329"/>
            <a:ext cx="779930" cy="914400"/>
          </a:xfrm>
          <a:prstGeom prst="downArrow">
            <a:avLst/>
          </a:prstGeom>
          <a:gradFill flip="none" rotWithShape="1">
            <a:gsLst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xmlns="" id="{3D951EAE-FD4C-45DC-ABA8-72350A997458}"/>
              </a:ext>
            </a:extLst>
          </p:cNvPr>
          <p:cNvSpPr/>
          <p:nvPr/>
        </p:nvSpPr>
        <p:spPr>
          <a:xfrm>
            <a:off x="6966510" y="3218329"/>
            <a:ext cx="779930" cy="914400"/>
          </a:xfrm>
          <a:prstGeom prst="downArrow">
            <a:avLst/>
          </a:prstGeom>
          <a:gradFill flip="none" rotWithShape="1">
            <a:gsLst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Spielst du ein Instrument?</a:t>
            </a:r>
          </a:p>
          <a:p>
            <a:r>
              <a:rPr lang="de-DE" dirty="0"/>
              <a:t>Treibst du Sport?</a:t>
            </a:r>
          </a:p>
          <a:p>
            <a:r>
              <a:rPr lang="de-DE" dirty="0"/>
              <a:t>Kannst du gut im Kopf rechnen?</a:t>
            </a:r>
          </a:p>
          <a:p>
            <a:r>
              <a:rPr lang="de-DE" dirty="0"/>
              <a:t>Ist es einfach in Deutschland zu gründen?</a:t>
            </a:r>
          </a:p>
          <a:p>
            <a:r>
              <a:rPr lang="de-DE" dirty="0"/>
              <a:t>Bist du verheiratet?</a:t>
            </a:r>
          </a:p>
          <a:p>
            <a:r>
              <a:rPr lang="de-DE" dirty="0"/>
              <a:t>Stehst du gerne früh auf?</a:t>
            </a:r>
          </a:p>
          <a:p>
            <a:r>
              <a:rPr lang="de-DE" dirty="0"/>
              <a:t>Hast du Geschwister?</a:t>
            </a:r>
          </a:p>
          <a:p>
            <a:r>
              <a:rPr lang="de-DE" dirty="0"/>
              <a:t>Möchtest du dich in diesem Jahr selbstständig machen?</a:t>
            </a:r>
          </a:p>
          <a:p>
            <a:r>
              <a:rPr lang="de-DE" dirty="0"/>
              <a:t>Möchtest du alleine gründen?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 über Fragen…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812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Erzähle uns deine Idee</a:t>
            </a:r>
          </a:p>
          <a:p>
            <a:r>
              <a:rPr lang="de-DE" dirty="0"/>
              <a:t>Schreibt eure Idee in einem Satz auf</a:t>
            </a:r>
          </a:p>
          <a:p>
            <a:pPr lvl="1"/>
            <a:r>
              <a:rPr lang="de-DE" dirty="0"/>
              <a:t>Beispiel: Meine Idee ist es, ein kanadisches Restaurant zu eröffnen.</a:t>
            </a:r>
          </a:p>
          <a:p>
            <a:r>
              <a:rPr lang="de-DE" dirty="0"/>
              <a:t>Wie bist du auf diese Idee gekommen?</a:t>
            </a:r>
          </a:p>
          <a:p>
            <a:r>
              <a:rPr lang="de-DE" dirty="0"/>
              <a:t>Was denkst du musst du noch machen um diese Idee umzusetzen?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Meine Idee. Ein erster Austausch: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48" y="4103466"/>
            <a:ext cx="2891696" cy="20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Zeitplan zu meiner Idee: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45" y="1227551"/>
            <a:ext cx="2305755" cy="2504162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0922" y="1156845"/>
            <a:ext cx="4383775" cy="6028979"/>
          </a:xfrm>
        </p:spPr>
      </p:pic>
    </p:spTree>
    <p:extLst>
      <p:ext uri="{BB962C8B-B14F-4D97-AF65-F5344CB8AC3E}">
        <p14:creationId xmlns:p14="http://schemas.microsoft.com/office/powerpoint/2010/main" val="20749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</a:spPr>
      <a:bodyPr anchor="ctr"/>
      <a:lstStyle>
        <a:defPPr algn="ctr">
          <a:defRPr dirty="0">
            <a:solidFill>
              <a:srgbClr val="99CAC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1B33A1D9455B45938108811D229F2E" ma:contentTypeVersion="10" ma:contentTypeDescription="Ein neues Dokument erstellen." ma:contentTypeScope="" ma:versionID="e67798422fff7579d05c3437f5e9f858">
  <xsd:schema xmlns:xsd="http://www.w3.org/2001/XMLSchema" xmlns:xs="http://www.w3.org/2001/XMLSchema" xmlns:p="http://schemas.microsoft.com/office/2006/metadata/properties" xmlns:ns2="9acf26af-b6a9-40ba-b203-e519c82452ff" targetNamespace="http://schemas.microsoft.com/office/2006/metadata/properties" ma:root="true" ma:fieldsID="2b5401d462b80aa0c2998c6e59f173b1" ns2:_="">
    <xsd:import namespace="9acf26af-b6a9-40ba-b203-e519c82452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f26af-b6a9-40ba-b203-e519c82452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8B5612-27C2-4FEE-8396-1337584EC7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75F4D8-226F-4475-930F-8E200137DF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cf26af-b6a9-40ba-b203-e519c82452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5EBDFB-E123-4C8D-BF63-96702BC7F5F9}">
  <ds:schemaRefs>
    <ds:schemaRef ds:uri="http://purl.org/dc/dcmitype/"/>
    <ds:schemaRef ds:uri="http://schemas.microsoft.com/office/2006/metadata/properties"/>
    <ds:schemaRef ds:uri="9acf26af-b6a9-40ba-b203-e519c82452ff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594</Words>
  <Application>Microsoft Office PowerPoint</Application>
  <PresentationFormat>A4-Papier (210x297 mm)</PresentationFormat>
  <Paragraphs>172</Paragraphs>
  <Slides>25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Standarddesign</vt:lpstr>
      <vt:lpstr>PowerPoint-Präsentation</vt:lpstr>
      <vt:lpstr>Was machen wir heute?</vt:lpstr>
      <vt:lpstr>ActNow – Was ist das denn?</vt:lpstr>
      <vt:lpstr>PowerPoint-Präsentation</vt:lpstr>
      <vt:lpstr>PowerPoint-Präsentation</vt:lpstr>
      <vt:lpstr>Wir lernen uns kennen: Das Fragenspiel</vt:lpstr>
      <vt:lpstr>Fragen über Fragen…</vt:lpstr>
      <vt:lpstr>Meine Idee. Ein erster Austausch:</vt:lpstr>
      <vt:lpstr>Der Zeitplan zu meiner Idee:</vt:lpstr>
      <vt:lpstr>USP – Unique selling proposition (Alleinstellungsmerkmal)</vt:lpstr>
      <vt:lpstr>USP ein paar Beispiele</vt:lpstr>
      <vt:lpstr>Was macht mein Angebot einzigartig?</vt:lpstr>
      <vt:lpstr>Der Businessplan – Brauche ich den?</vt:lpstr>
      <vt:lpstr>Der Businessplan – Warum eigentlich</vt:lpstr>
      <vt:lpstr>Businessplan – Was muss rein?</vt:lpstr>
      <vt:lpstr>Der Markt- Was ist das denn?</vt:lpstr>
      <vt:lpstr>Kundenanalyse - Warum</vt:lpstr>
      <vt:lpstr>Kundenanalyse – Wie (Kundenstruktur)</vt:lpstr>
      <vt:lpstr>PowerPoint-Präsentation</vt:lpstr>
      <vt:lpstr>Unser typischer Kunde/ Unsere typische Kundin</vt:lpstr>
      <vt:lpstr>Businessplan – Was muss rein? </vt:lpstr>
      <vt:lpstr>Wie machen wir weiter: </vt:lpstr>
      <vt:lpstr>Themen am Freitag: </vt:lpstr>
      <vt:lpstr>Zeit für eure Fragen:</vt:lpstr>
      <vt:lpstr>PowerPoint-Präsentation</vt:lpstr>
    </vt:vector>
  </TitlesOfParts>
  <Company>ZWH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Netzwerk</dc:title>
  <dc:creator>Reymann</dc:creator>
  <cp:lastModifiedBy>Benjamin Meßner</cp:lastModifiedBy>
  <cp:revision>541</cp:revision>
  <cp:lastPrinted>2011-05-03T14:13:48Z</cp:lastPrinted>
  <dcterms:created xsi:type="dcterms:W3CDTF">2005-03-10T11:43:20Z</dcterms:created>
  <dcterms:modified xsi:type="dcterms:W3CDTF">2021-01-18T13:51:19Z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0x010100A11B33A1D9455B45938108811D229F2E</vt:lpwstr>
  </property>
</Properties>
</file>