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31"/>
  </p:notesMasterIdLst>
  <p:handoutMasterIdLst>
    <p:handoutMasterId r:id="rId32"/>
  </p:handoutMasterIdLst>
  <p:sldIdLst>
    <p:sldId id="297" r:id="rId5"/>
    <p:sldId id="298" r:id="rId6"/>
    <p:sldId id="312" r:id="rId7"/>
    <p:sldId id="358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37" r:id="rId16"/>
    <p:sldId id="338" r:id="rId17"/>
    <p:sldId id="339" r:id="rId18"/>
    <p:sldId id="340" r:id="rId19"/>
    <p:sldId id="342" r:id="rId20"/>
    <p:sldId id="341" r:id="rId21"/>
    <p:sldId id="343" r:id="rId22"/>
    <p:sldId id="344" r:id="rId23"/>
    <p:sldId id="359" r:id="rId24"/>
    <p:sldId id="360" r:id="rId25"/>
    <p:sldId id="361" r:id="rId26"/>
    <p:sldId id="362" r:id="rId27"/>
    <p:sldId id="347" r:id="rId28"/>
    <p:sldId id="348" r:id="rId29"/>
    <p:sldId id="311" r:id="rId30"/>
  </p:sldIdLst>
  <p:sldSz cx="9906000" cy="6858000" type="A4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83">
          <p15:clr>
            <a:srgbClr val="A4A3A4"/>
          </p15:clr>
        </p15:guide>
        <p15:guide id="2" orient="horz" pos="2922">
          <p15:clr>
            <a:srgbClr val="A4A3A4"/>
          </p15:clr>
        </p15:guide>
        <p15:guide id="3" orient="horz" pos="3756">
          <p15:clr>
            <a:srgbClr val="A4A3A4"/>
          </p15:clr>
        </p15:guide>
        <p15:guide id="4" orient="horz" pos="459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4170">
          <p15:clr>
            <a:srgbClr val="A4A3A4"/>
          </p15:clr>
        </p15:guide>
        <p15:guide id="7" pos="462">
          <p15:clr>
            <a:srgbClr val="A4A3A4"/>
          </p15:clr>
        </p15:guide>
        <p15:guide id="8" pos="60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0CA"/>
    <a:srgbClr val="5FBBBA"/>
    <a:srgbClr val="606060"/>
    <a:srgbClr val="98CACA"/>
    <a:srgbClr val="B1D0C4"/>
    <a:srgbClr val="017C8E"/>
    <a:srgbClr val="95B7B3"/>
    <a:srgbClr val="99C9C9"/>
    <a:srgbClr val="989CA2"/>
    <a:srgbClr val="097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06" autoAdjust="0"/>
    <p:restoredTop sz="94484" autoAdjust="0"/>
  </p:normalViewPr>
  <p:slideViewPr>
    <p:cSldViewPr snapToGrid="0">
      <p:cViewPr>
        <p:scale>
          <a:sx n="76" d="100"/>
          <a:sy n="76" d="100"/>
        </p:scale>
        <p:origin x="-1368" y="174"/>
      </p:cViewPr>
      <p:guideLst>
        <p:guide orient="horz" pos="783"/>
        <p:guide orient="horz" pos="2922"/>
        <p:guide orient="horz" pos="3756"/>
        <p:guide orient="horz" pos="459"/>
        <p:guide orient="horz" pos="165"/>
        <p:guide orient="horz" pos="4170"/>
        <p:guide pos="462"/>
        <p:guide pos="60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387" y="1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3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387" y="9722883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fld id="{BDF2DA32-46B7-4336-BF6D-52FA0161D1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0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759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2800" y="779463"/>
            <a:ext cx="5516563" cy="381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406" y="4830279"/>
            <a:ext cx="5214016" cy="459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96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759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1BBF9E1-F222-4D5B-9B0A-09946E30C3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1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6861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26</a:t>
            </a:fld>
            <a:endParaRPr lang="de-DE" sz="1200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2124000"/>
            <a:ext cx="8420100" cy="1470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2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0000" y="31896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de-DE" sz="1800" kern="1200" dirty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5FE271D4-7FBC-3644-AE63-BB6D3A4DAD0D}"/>
              </a:ext>
            </a:extLst>
          </p:cNvPr>
          <p:cNvSpPr txBox="1"/>
          <p:nvPr userDrawn="1"/>
        </p:nvSpPr>
        <p:spPr>
          <a:xfrm>
            <a:off x="672957" y="6400800"/>
            <a:ext cx="4155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01FA9921-D861-AE43-80E7-C375F200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25" y="5909567"/>
            <a:ext cx="8846004" cy="718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00" y="2124000"/>
            <a:ext cx="7723425" cy="4183138"/>
          </a:xfrm>
          <a:prstGeom prst="rect">
            <a:avLst/>
          </a:prstGeom>
        </p:spPr>
        <p:txBody>
          <a:bodyPr/>
          <a:lstStyle>
            <a:lvl1pPr marL="0" indent="0" algn="l" defTabSz="957263" rtl="0" fontAlgn="base">
              <a:spcBef>
                <a:spcPts val="0"/>
              </a:spcBef>
              <a:spcAft>
                <a:spcPts val="600"/>
              </a:spcAft>
              <a:buClr>
                <a:srgbClr val="1261A9"/>
              </a:buClr>
              <a:buNone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3CE57F-3E20-4046-B8CE-CE502826262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000" y="2124001"/>
            <a:ext cx="7723425" cy="4183138"/>
          </a:xfrm>
          <a:prstGeom prst="rect">
            <a:avLst/>
          </a:prstGeom>
        </p:spPr>
        <p:txBody>
          <a:bodyPr/>
          <a:lstStyle>
            <a:lvl1pPr marL="180000" indent="-180000" algn="l" defTabSz="957263" rtl="0" fontAlgn="base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5pPr marL="810000" indent="-270000" algn="l" defTabSz="957263" rtl="0" fontAlgn="base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4"/>
            <a:r>
              <a:rPr lang="de-DE" dirty="0"/>
              <a:t>Dritte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33765"/>
            <a:ext cx="9906000" cy="1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elplatzhalter 5"/>
          <p:cNvSpPr>
            <a:spLocks noGrp="1"/>
          </p:cNvSpPr>
          <p:nvPr>
            <p:ph type="title"/>
          </p:nvPr>
        </p:nvSpPr>
        <p:spPr bwMode="auto">
          <a:xfrm>
            <a:off x="630238" y="1408113"/>
            <a:ext cx="77231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356475" y="64039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30238" y="2124075"/>
            <a:ext cx="7723187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1" name="Text Box 8"/>
          <p:cNvSpPr txBox="1">
            <a:spLocks noChangeArrowheads="1"/>
          </p:cNvSpPr>
          <p:nvPr userDrawn="1"/>
        </p:nvSpPr>
        <p:spPr bwMode="auto">
          <a:xfrm>
            <a:off x="628650" y="6476970"/>
            <a:ext cx="68294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700" b="1" dirty="0"/>
              <a:t>Förderprogramm „Integration durch Qualifizierung (IQ)“  I  </a:t>
            </a:r>
            <a:r>
              <a:rPr lang="de-DE" sz="700" b="1" dirty="0" err="1"/>
              <a:t>www.iq</a:t>
            </a:r>
            <a:r>
              <a:rPr lang="de-DE" sz="700" b="1" dirty="0"/>
              <a:t>-netzwerk-</a:t>
            </a:r>
            <a:r>
              <a:rPr lang="de-DE" sz="700" b="1" dirty="0" err="1"/>
              <a:t>nrw.de</a:t>
            </a:r>
            <a:r>
              <a:rPr lang="de-DE" sz="700" b="1" dirty="0"/>
              <a:t>   </a:t>
            </a:r>
            <a:r>
              <a:rPr lang="de-DE" sz="700" dirty="0"/>
              <a:t>I   </a:t>
            </a:r>
            <a:r>
              <a:rPr lang="de-DE" sz="700" b="1" dirty="0"/>
              <a:t>2019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F537CDB-AAD6-1543-A1C8-6A934CC7FB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261622"/>
            <a:ext cx="1990352" cy="481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lang="de-DE" sz="2000" b="1" kern="1200" dirty="0">
          <a:solidFill>
            <a:schemeClr val="tx1"/>
          </a:solidFill>
          <a:latin typeface="Arial" charset="0"/>
          <a:ea typeface="+mn-ea"/>
          <a:cs typeface="+mn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179388" indent="-179388" algn="l" defTabSz="957263" rtl="0" eaLnBrk="0" fontAlgn="base" hangingPunct="0">
        <a:spcBef>
          <a:spcPts val="600"/>
        </a:spcBef>
        <a:spcAft>
          <a:spcPct val="0"/>
        </a:spcAft>
        <a:buClr>
          <a:srgbClr val="99C9C9"/>
        </a:buClr>
        <a:buFont typeface="Wingdings" pitchFamily="2" charset="2"/>
        <a:buChar char="§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1pPr>
      <a:lvl2pPr marL="539750" indent="-3587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→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2pPr>
      <a:lvl3pPr marL="809625" indent="-2698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»"/>
        <a:defRPr>
          <a:solidFill>
            <a:srgbClr val="606060"/>
          </a:solidFill>
          <a:latin typeface="+mn-lt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_hvOBnsirI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q6fVy6sSYo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RxA_F8Qm0Zk&amp;t=1s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12E8D0A5-BC33-4F49-8005-3243CB7C2151}"/>
              </a:ext>
            </a:extLst>
          </p:cNvPr>
          <p:cNvSpPr/>
          <p:nvPr/>
        </p:nvSpPr>
        <p:spPr>
          <a:xfrm>
            <a:off x="0" y="927100"/>
            <a:ext cx="9906000" cy="26430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965B2335-78A3-D146-9440-4CB45C73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353" r="21796"/>
          <a:stretch/>
        </p:blipFill>
        <p:spPr>
          <a:xfrm>
            <a:off x="-1" y="925417"/>
            <a:ext cx="9906001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0" y="3520531"/>
            <a:ext cx="9906001" cy="832393"/>
          </a:xfrm>
          <a:prstGeom prst="rect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3847" y="3571875"/>
            <a:ext cx="901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sz="800" dirty="0"/>
          </a:p>
          <a:p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smtClean="0">
                <a:solidFill>
                  <a:schemeClr val="bg1"/>
                </a:solidFill>
              </a:rPr>
              <a:t>Von der Idee zum Businessplan </a:t>
            </a:r>
            <a:r>
              <a:rPr lang="de-DE" sz="2800" dirty="0" smtClean="0">
                <a:solidFill>
                  <a:schemeClr val="bg1"/>
                </a:solidFill>
              </a:rPr>
              <a:t>#2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44526" y="4909976"/>
            <a:ext cx="6154308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Benjamin </a:t>
            </a:r>
            <a:r>
              <a:rPr lang="de-DE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Meßner</a:t>
            </a:r>
            <a:endParaRPr lang="de-DE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Marketing, Kunden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		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20.01.2021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277100" y="6173053"/>
            <a:ext cx="23495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www.iq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-netzwerk-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nrw.de</a:t>
            </a:r>
            <a:endParaRPr lang="de-DE" sz="1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algn="r" eaLnBrk="1" hangingPunct="1">
              <a:spcBef>
                <a:spcPts val="0"/>
              </a:spcBef>
              <a:defRPr/>
            </a:pP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www.netzwerk-iq.de</a:t>
            </a:r>
            <a:endParaRPr lang="de-DE" sz="1400" b="1" dirty="0">
              <a:solidFill>
                <a:schemeClr val="bg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DA41466A-AE2E-41A3-A70A-22631012E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19890"/>
            <a:ext cx="9906000" cy="132720"/>
          </a:xfrm>
          <a:prstGeom prst="rect">
            <a:avLst/>
          </a:prstGeom>
          <a:solidFill>
            <a:srgbClr val="AFD0CA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hteck 1">
            <a:extLst>
              <a:ext uri="{FF2B5EF4-FFF2-40B4-BE49-F238E27FC236}">
                <a16:creationId xmlns="" xmlns:a16="http://schemas.microsoft.com/office/drawing/2014/main" id="{287ABA26-8D83-0C4C-8B8B-3F2792B0539E}"/>
              </a:ext>
            </a:extLst>
          </p:cNvPr>
          <p:cNvSpPr/>
          <p:nvPr/>
        </p:nvSpPr>
        <p:spPr>
          <a:xfrm>
            <a:off x="-1" y="6454588"/>
            <a:ext cx="5325035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99CACA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14312002-E88F-F341-A959-B093A827C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413" y="5002309"/>
            <a:ext cx="2512434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="" xmlns:a16="http://schemas.microsoft.com/office/drawing/2014/main" id="{435E20F4-3AAD-DE49-B599-8CBEF8A36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62" y="1956257"/>
            <a:ext cx="2512434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0000"/>
                </a:solidFill>
                <a:latin typeface="+mn-lt"/>
                <a:cs typeface="+mn-cs"/>
              </a:rPr>
              <a:t>Hier kann ein Bild eingefügt werden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="" xmlns:a16="http://schemas.microsoft.com/office/drawing/2014/main" id="{D703E36C-4B9C-4345-9D86-73C2B9A405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69" y="1618499"/>
            <a:ext cx="2503627" cy="1260291"/>
          </a:xfrm>
          <a:prstGeom prst="rect">
            <a:avLst/>
          </a:prstGeom>
        </p:spPr>
      </p:pic>
      <p:pic>
        <p:nvPicPr>
          <p:cNvPr id="8" name="Grafik 7" descr="Ein Bild, das Zeichnung, Schild, Uhr enthält.&#10;&#10;Automatisch generierte Beschreibung">
            <a:extLst>
              <a:ext uri="{FF2B5EF4-FFF2-40B4-BE49-F238E27FC236}">
                <a16:creationId xmlns="" xmlns:a16="http://schemas.microsoft.com/office/drawing/2014/main" id="{C9E03318-8ABA-4E2C-A6BF-24FA03FE4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974" y="4931642"/>
            <a:ext cx="3704953" cy="64633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Informationsverhalten</a:t>
            </a:r>
          </a:p>
          <a:p>
            <a:pPr lvl="1"/>
            <a:r>
              <a:rPr lang="de-DE" dirty="0"/>
              <a:t>Kommunikationsverhalten, </a:t>
            </a:r>
            <a:r>
              <a:rPr lang="de-DE" dirty="0" smtClean="0"/>
              <a:t>Mediennutzung</a:t>
            </a:r>
          </a:p>
          <a:p>
            <a:r>
              <a:rPr lang="de-DE" dirty="0" smtClean="0"/>
              <a:t>Kaufverhalten</a:t>
            </a:r>
          </a:p>
          <a:p>
            <a:pPr lvl="1"/>
            <a:r>
              <a:rPr lang="de-DE" dirty="0"/>
              <a:t>Markenwahl, Markentreue, Preisbewusstsein, Einkaufsladenwahl, Verpackungspräferenzen, Wert des durchschnittlichen Einkaufs, Frequenz neuer </a:t>
            </a:r>
            <a:r>
              <a:rPr lang="de-DE" dirty="0" smtClean="0"/>
              <a:t>Einkäufe</a:t>
            </a:r>
          </a:p>
          <a:p>
            <a:r>
              <a:rPr lang="de-DE" dirty="0" smtClean="0"/>
              <a:t>Verwendungsverhalten</a:t>
            </a:r>
          </a:p>
          <a:p>
            <a:pPr lvl="1"/>
            <a:r>
              <a:rPr lang="de-DE" dirty="0"/>
              <a:t>Intensivität, Art, Umfeld, Weiterempfehlungsverhalten</a:t>
            </a:r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243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" r="28427" b="31554"/>
          <a:stretch/>
        </p:blipFill>
        <p:spPr>
          <a:xfrm rot="5400000">
            <a:off x="2650595" y="1059794"/>
            <a:ext cx="4504533" cy="6202537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 typischer Kunde/ Unsere typische Kundin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09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8" y="1898606"/>
            <a:ext cx="5577417" cy="4183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Marketing </a:t>
            </a:r>
            <a:r>
              <a:rPr lang="de-DE" dirty="0" err="1" smtClean="0"/>
              <a:t>fails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28" y="1082195"/>
            <a:ext cx="3486150" cy="525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8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14" y="1653436"/>
            <a:ext cx="5280070" cy="240104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91" y="3609388"/>
            <a:ext cx="2857500" cy="26955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6" y="1742488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5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alle Aktivitäten eines Unternehmens, den </a:t>
            </a:r>
            <a:r>
              <a:rPr lang="de-DE" b="1" dirty="0"/>
              <a:t>Absatz</a:t>
            </a:r>
            <a:r>
              <a:rPr lang="de-DE" dirty="0"/>
              <a:t> durch Betreuung der Kunden, Werbung, Beobachtung und Lenkung des Marktes sowie durch entsprechende Steuerung der eigenen </a:t>
            </a:r>
            <a:r>
              <a:rPr lang="de-DE" dirty="0" smtClean="0"/>
              <a:t>Produktion </a:t>
            </a:r>
            <a:r>
              <a:rPr lang="de-DE" dirty="0"/>
              <a:t>zu </a:t>
            </a:r>
            <a:r>
              <a:rPr lang="de-DE" b="1" dirty="0" smtClean="0"/>
              <a:t>fördern</a:t>
            </a:r>
          </a:p>
          <a:p>
            <a:endParaRPr lang="de-DE" b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Marketing Einführung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56" y="3193491"/>
            <a:ext cx="6135666" cy="284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Ökonomische Ziele</a:t>
            </a:r>
          </a:p>
          <a:p>
            <a:pPr lvl="1"/>
            <a:r>
              <a:rPr lang="de-DE" dirty="0" smtClean="0"/>
              <a:t>Absatz, Gewinn, Umsatz,…</a:t>
            </a:r>
          </a:p>
          <a:p>
            <a:endParaRPr lang="de-DE" dirty="0"/>
          </a:p>
          <a:p>
            <a:r>
              <a:rPr lang="de-DE" dirty="0" smtClean="0"/>
              <a:t>Branding/Markenaufbau</a:t>
            </a:r>
          </a:p>
          <a:p>
            <a:pPr lvl="1"/>
            <a:r>
              <a:rPr lang="de-DE" dirty="0" smtClean="0"/>
              <a:t>Psychologische Ziele</a:t>
            </a:r>
          </a:p>
          <a:p>
            <a:pPr lvl="1"/>
            <a:r>
              <a:rPr lang="de-DE" dirty="0" smtClean="0"/>
              <a:t>Bekanntheitsgrad, Image, Markentreue,…</a:t>
            </a:r>
          </a:p>
          <a:p>
            <a:endParaRPr lang="de-DE" dirty="0"/>
          </a:p>
          <a:p>
            <a:r>
              <a:rPr lang="de-DE" dirty="0" smtClean="0"/>
              <a:t>Meistens sind beide Ziele in einer Marketingmaßnahme zusammen</a:t>
            </a:r>
          </a:p>
          <a:p>
            <a:endParaRPr lang="de-DE" dirty="0"/>
          </a:p>
          <a:p>
            <a:r>
              <a:rPr lang="de-DE" dirty="0" smtClean="0"/>
              <a:t>Aber auch da kann sehr viel schief gehen! (Beispiel Coca Cola)</a:t>
            </a:r>
          </a:p>
          <a:p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Unterschiedliche Ziele im Marketing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67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747" y="2099023"/>
            <a:ext cx="6328395" cy="418306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13567" y="2247894"/>
            <a:ext cx="2329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Neuer Geschmack - Neues Logo 1985</a:t>
            </a:r>
            <a:endParaRPr lang="de-DE" sz="2000" dirty="0"/>
          </a:p>
        </p:txBody>
      </p:sp>
      <p:sp>
        <p:nvSpPr>
          <p:cNvPr id="7" name="Textfeld 6"/>
          <p:cNvSpPr txBox="1"/>
          <p:nvPr/>
        </p:nvSpPr>
        <p:spPr>
          <a:xfrm>
            <a:off x="344465" y="3408134"/>
            <a:ext cx="2668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Kunden waren nicht zufrieden – wollen alte Coke zurück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544883" y="4694046"/>
            <a:ext cx="2298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hlinkClick r:id="rId3"/>
              </a:rPr>
              <a:t>Pepsi nutzt die Gelegenheit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8190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Content-Marketing ist eine Marketing-Technik, die mit </a:t>
            </a:r>
            <a:r>
              <a:rPr lang="de-DE" b="1" dirty="0"/>
              <a:t>informierenden</a:t>
            </a:r>
            <a:r>
              <a:rPr lang="de-DE" dirty="0"/>
              <a:t>, </a:t>
            </a:r>
            <a:r>
              <a:rPr lang="de-DE" b="1" dirty="0"/>
              <a:t>beratenden</a:t>
            </a:r>
            <a:r>
              <a:rPr lang="de-DE" dirty="0"/>
              <a:t> und </a:t>
            </a:r>
            <a:r>
              <a:rPr lang="de-DE" b="1" dirty="0"/>
              <a:t>unterhaltenden Inhalten </a:t>
            </a:r>
            <a:r>
              <a:rPr lang="de-DE" dirty="0"/>
              <a:t>die Zielgruppe ansprechen soll, um sie vom eigenen Unternehmen und seinem Leistungsangebot oder einer eigenen Marke zu überzeugen und sie als Kunden zu gewinnen oder zu </a:t>
            </a:r>
            <a:r>
              <a:rPr lang="de-DE" dirty="0" smtClean="0"/>
              <a:t>halten.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Ein Beispiel: </a:t>
            </a:r>
            <a:r>
              <a:rPr lang="de-DE" dirty="0" err="1" smtClean="0">
                <a:hlinkClick r:id="rId2"/>
              </a:rPr>
              <a:t>RedBull</a:t>
            </a: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Gibt jedes Jahr 1.4 </a:t>
            </a:r>
            <a:r>
              <a:rPr lang="de-DE" dirty="0" err="1" smtClean="0"/>
              <a:t>Mrd</a:t>
            </a:r>
            <a:r>
              <a:rPr lang="de-DE" dirty="0" smtClean="0"/>
              <a:t> Euro für Content Marketing aus</a:t>
            </a:r>
          </a:p>
          <a:p>
            <a:r>
              <a:rPr lang="de-DE" dirty="0" smtClean="0"/>
              <a:t>Formel 1, Sprung aus dem All, Fußball, Eishockey, </a:t>
            </a:r>
            <a:r>
              <a:rPr lang="de-DE" dirty="0" err="1" smtClean="0"/>
              <a:t>Extremsporarten</a:t>
            </a:r>
            <a:endParaRPr lang="de-DE" dirty="0" smtClean="0"/>
          </a:p>
          <a:p>
            <a:r>
              <a:rPr lang="de-DE" dirty="0" smtClean="0"/>
              <a:t>Eigener Sender mit vielen eigenen Produktionen</a:t>
            </a:r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 </a:t>
            </a:r>
            <a:r>
              <a:rPr lang="de-DE" dirty="0" err="1" smtClean="0"/>
              <a:t>marketing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4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77" y="1047823"/>
            <a:ext cx="5443669" cy="28352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122" y="3941315"/>
            <a:ext cx="3269294" cy="261543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5" y="2150852"/>
            <a:ext cx="3480646" cy="2475126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50" y="1338546"/>
            <a:ext cx="9367496" cy="5269217"/>
          </a:xfrm>
        </p:spPr>
      </p:pic>
    </p:spTree>
    <p:extLst>
      <p:ext uri="{BB962C8B-B14F-4D97-AF65-F5344CB8AC3E}">
        <p14:creationId xmlns:p14="http://schemas.microsoft.com/office/powerpoint/2010/main" val="38912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 smtClean="0"/>
              <a:t>P</a:t>
            </a:r>
            <a:r>
              <a:rPr lang="de-DE" dirty="0" err="1" smtClean="0"/>
              <a:t>roduct</a:t>
            </a:r>
            <a:endParaRPr lang="de-DE" dirty="0" smtClean="0"/>
          </a:p>
          <a:p>
            <a:pPr lvl="1"/>
            <a:r>
              <a:rPr lang="de-DE" dirty="0" smtClean="0"/>
              <a:t>Qualität, Service, Marke,…</a:t>
            </a:r>
          </a:p>
          <a:p>
            <a:r>
              <a:rPr lang="de-DE" b="1" dirty="0" smtClean="0"/>
              <a:t>P</a:t>
            </a:r>
            <a:r>
              <a:rPr lang="de-DE" dirty="0" smtClean="0"/>
              <a:t>rice</a:t>
            </a:r>
          </a:p>
          <a:p>
            <a:pPr lvl="1"/>
            <a:r>
              <a:rPr lang="de-DE" dirty="0" smtClean="0"/>
              <a:t>Discounts, Preis,…</a:t>
            </a:r>
          </a:p>
          <a:p>
            <a:r>
              <a:rPr lang="de-DE" b="1" dirty="0" smtClean="0"/>
              <a:t>P</a:t>
            </a:r>
            <a:r>
              <a:rPr lang="de-DE" dirty="0" smtClean="0"/>
              <a:t>romotion</a:t>
            </a:r>
          </a:p>
          <a:p>
            <a:pPr lvl="1"/>
            <a:r>
              <a:rPr lang="de-DE" dirty="0" smtClean="0"/>
              <a:t>Werbung, Angebote,…</a:t>
            </a:r>
          </a:p>
          <a:p>
            <a:r>
              <a:rPr lang="de-DE" b="1" dirty="0" smtClean="0"/>
              <a:t>P</a:t>
            </a:r>
            <a:r>
              <a:rPr lang="de-DE" dirty="0" smtClean="0"/>
              <a:t>lace</a:t>
            </a:r>
          </a:p>
          <a:p>
            <a:pPr lvl="1"/>
            <a:r>
              <a:rPr lang="de-DE" dirty="0" smtClean="0"/>
              <a:t>Vertriebskanäle, Logistik, Standort,…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Marketing Mix P </a:t>
            </a:r>
            <a:r>
              <a:rPr lang="de-DE" dirty="0" err="1" smtClean="0"/>
              <a:t>P</a:t>
            </a:r>
            <a:r>
              <a:rPr lang="de-DE" dirty="0" smtClean="0"/>
              <a:t> </a:t>
            </a:r>
            <a:r>
              <a:rPr lang="de-DE" dirty="0" err="1" smtClean="0"/>
              <a:t>P</a:t>
            </a:r>
            <a:r>
              <a:rPr lang="de-DE" dirty="0" smtClean="0"/>
              <a:t> </a:t>
            </a:r>
            <a:r>
              <a:rPr lang="de-DE" dirty="0" err="1" smtClean="0"/>
              <a:t>P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217" y="1352615"/>
            <a:ext cx="325755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599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Kundenanalyse</a:t>
            </a:r>
            <a:endParaRPr lang="de-DE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180000" marR="0" lvl="0" indent="-18000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Marketing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Fails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Einführung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Arten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Möglichkeiten</a:t>
            </a:r>
          </a:p>
          <a:p>
            <a:pPr marL="637200" lvl="1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Online Marketing</a:t>
            </a:r>
            <a:endParaRPr lang="de-DE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180000" indent="-180000" defTabSz="957263" eaLnBrk="0" hangingPunct="0">
              <a:buClr>
                <a:srgbClr val="99CACA"/>
              </a:buClr>
              <a:buFont typeface="Wingdings" pitchFamily="2" charset="2"/>
              <a:buChar char="§"/>
              <a:defRPr/>
            </a:pP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Starte deine eigene Kampagne </a:t>
            </a: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Was machen wir heute?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pic>
        <p:nvPicPr>
          <p:cNvPr id="3" name="Grafik 2" descr="Ein Bild, das Zeichnung enthält.&#10;&#10;Automatisch generierte Beschreibung">
            <a:extLst>
              <a:ext uri="{FF2B5EF4-FFF2-40B4-BE49-F238E27FC236}">
                <a16:creationId xmlns="" xmlns:a16="http://schemas.microsoft.com/office/drawing/2014/main" id="{B338DE88-0EB2-4401-9906-E2A233211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99" y="2040453"/>
            <a:ext cx="2914650" cy="193254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Welche Plattformen kennt ihr?</a:t>
            </a:r>
          </a:p>
          <a:p>
            <a:endParaRPr lang="de-DE" dirty="0"/>
          </a:p>
          <a:p>
            <a:r>
              <a:rPr lang="de-DE" dirty="0" smtClean="0"/>
              <a:t>Wo würdet ihr eure Werbung schalten?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Marketing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6" y="1954581"/>
            <a:ext cx="8628345" cy="43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3" y="1265129"/>
            <a:ext cx="8664858" cy="4866645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3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04" y="1365337"/>
            <a:ext cx="7232391" cy="537366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86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09" y="1152394"/>
            <a:ext cx="8785423" cy="4941801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6265393" y="1176114"/>
            <a:ext cx="3031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Bewusst</a:t>
            </a:r>
            <a:endParaRPr lang="de-DE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419007" y="5196968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Unbewusst</a:t>
            </a:r>
            <a:endParaRPr lang="de-DE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94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Erstellt eure eigene Kampagne</a:t>
            </a:r>
          </a:p>
          <a:p>
            <a:endParaRPr lang="de-DE" dirty="0"/>
          </a:p>
          <a:p>
            <a:r>
              <a:rPr lang="de-DE" dirty="0" smtClean="0"/>
              <a:t>Bedenkt folgendes:</a:t>
            </a:r>
          </a:p>
          <a:p>
            <a:r>
              <a:rPr lang="de-DE" dirty="0" smtClean="0"/>
              <a:t>Wen wollt ihr erreichen? (Kundenanalyse!)</a:t>
            </a:r>
          </a:p>
          <a:p>
            <a:r>
              <a:rPr lang="de-DE" dirty="0" smtClean="0"/>
              <a:t>Welches Bild wollt ihr mit eurer Werbung erreichen?</a:t>
            </a:r>
          </a:p>
          <a:p>
            <a:r>
              <a:rPr lang="de-DE" dirty="0" smtClean="0"/>
              <a:t>Welche Kanäle wollt ihr benutzen? (</a:t>
            </a:r>
            <a:r>
              <a:rPr lang="de-DE" dirty="0" err="1" smtClean="0"/>
              <a:t>Social</a:t>
            </a:r>
            <a:r>
              <a:rPr lang="de-DE" dirty="0" smtClean="0"/>
              <a:t> Media, TV, Zeitung,…)</a:t>
            </a:r>
          </a:p>
          <a:p>
            <a:r>
              <a:rPr lang="de-DE" dirty="0" smtClean="0"/>
              <a:t>Gebt eurer Kampagne einen Namen der im Kopf bleibt</a:t>
            </a:r>
          </a:p>
          <a:p>
            <a:r>
              <a:rPr lang="de-DE" dirty="0" smtClean="0"/>
              <a:t>Stellt eure Kampagne vor (Pitch)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Ihr seid dran: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15" y="1089763"/>
            <a:ext cx="2686833" cy="26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Name</a:t>
            </a:r>
          </a:p>
          <a:p>
            <a:r>
              <a:rPr lang="de-DE" dirty="0" smtClean="0"/>
              <a:t>Produkt</a:t>
            </a:r>
          </a:p>
          <a:p>
            <a:r>
              <a:rPr lang="de-DE" dirty="0" smtClean="0"/>
              <a:t>Kanäle</a:t>
            </a:r>
          </a:p>
          <a:p>
            <a:r>
              <a:rPr lang="de-DE" dirty="0" smtClean="0"/>
              <a:t>Inhalt</a:t>
            </a:r>
          </a:p>
          <a:p>
            <a:r>
              <a:rPr lang="de-DE" dirty="0" smtClean="0"/>
              <a:t>Reichweite</a:t>
            </a:r>
          </a:p>
          <a:p>
            <a:r>
              <a:rPr lang="de-DE" dirty="0" smtClean="0"/>
              <a:t>„</a:t>
            </a:r>
            <a:r>
              <a:rPr lang="de-DE" dirty="0" err="1" smtClean="0"/>
              <a:t>Kopfkino</a:t>
            </a:r>
            <a:r>
              <a:rPr lang="de-DE" dirty="0" smtClean="0"/>
              <a:t>“</a:t>
            </a:r>
          </a:p>
          <a:p>
            <a:r>
              <a:rPr lang="de-DE" dirty="0" smtClean="0"/>
              <a:t>Ziel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Eure Kampagne! Ihr stellt sie vor – Wir bewerten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21" y="2922713"/>
            <a:ext cx="5559468" cy="29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530338" y="1397837"/>
            <a:ext cx="8978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Danke für euere Aufmerksamkeit und bis bald!</a:t>
            </a:r>
          </a:p>
        </p:txBody>
      </p:sp>
      <p:pic>
        <p:nvPicPr>
          <p:cNvPr id="3" name="Grafik 2" descr="Ein Bild, das Objekt, Uhr enthält.&#10;&#10;Automatisch generierte Beschreibung">
            <a:extLst>
              <a:ext uri="{FF2B5EF4-FFF2-40B4-BE49-F238E27FC236}">
                <a16:creationId xmlns="" xmlns:a16="http://schemas.microsoft.com/office/drawing/2014/main" id="{41A7DD07-D68B-4669-B8AF-68958A3F16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27" y="2107363"/>
            <a:ext cx="3429837" cy="33528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C193FE19-B2FC-47DB-86DA-A30C185D1765}"/>
              </a:ext>
            </a:extLst>
          </p:cNvPr>
          <p:cNvSpPr txBox="1"/>
          <p:nvPr/>
        </p:nvSpPr>
        <p:spPr>
          <a:xfrm>
            <a:off x="5300038" y="2447365"/>
            <a:ext cx="35570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Kontakt:</a:t>
            </a:r>
          </a:p>
          <a:p>
            <a:endParaRPr lang="de-DE" dirty="0"/>
          </a:p>
          <a:p>
            <a:r>
              <a:rPr lang="de-DE" dirty="0"/>
              <a:t>IQ NRW </a:t>
            </a:r>
            <a:r>
              <a:rPr lang="de-DE" dirty="0" err="1"/>
              <a:t>ActNow</a:t>
            </a:r>
            <a:endParaRPr lang="de-DE" dirty="0"/>
          </a:p>
          <a:p>
            <a:r>
              <a:rPr lang="de-DE" dirty="0"/>
              <a:t>Koblenzer Straße 11</a:t>
            </a:r>
          </a:p>
          <a:p>
            <a:r>
              <a:rPr lang="de-DE" dirty="0"/>
              <a:t>50968 Köln</a:t>
            </a:r>
          </a:p>
          <a:p>
            <a:endParaRPr lang="de-DE" dirty="0"/>
          </a:p>
          <a:p>
            <a:r>
              <a:rPr lang="de-DE" dirty="0"/>
              <a:t>messner@migrafrica.org</a:t>
            </a:r>
          </a:p>
        </p:txBody>
      </p:sp>
    </p:spTree>
    <p:extLst>
      <p:ext uri="{BB962C8B-B14F-4D97-AF65-F5344CB8AC3E}">
        <p14:creationId xmlns:p14="http://schemas.microsoft.com/office/powerpoint/2010/main" val="1221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 bwMode="auto">
          <a:xfrm>
            <a:off x="609600" y="2124074"/>
            <a:ext cx="7723187" cy="39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R="0" lvl="0" algn="l" defTabSz="957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9CACA"/>
              </a:buClr>
              <a:buSzTx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630238" y="1414463"/>
            <a:ext cx="7723187" cy="822325"/>
          </a:xfrm>
        </p:spPr>
        <p:txBody>
          <a:bodyPr/>
          <a:lstStyle/>
          <a:p>
            <a:r>
              <a:rPr lang="de-DE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ActNow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Was ist das denn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  <a:endParaRPr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3" name="Grafik 2" descr="Ein Bild, das drinnen, Person, Mann, sitzend enthält.&#10;&#10;Automatisch generierte Beschreibung">
            <a:extLst>
              <a:ext uri="{FF2B5EF4-FFF2-40B4-BE49-F238E27FC236}">
                <a16:creationId xmlns:a16="http://schemas.microsoft.com/office/drawing/2014/main" xmlns="" id="{E89A9B20-3AE2-4C47-BBF1-036C05A6C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3" y="2067515"/>
            <a:ext cx="3615978" cy="1757767"/>
          </a:xfrm>
          <a:prstGeom prst="rect">
            <a:avLst/>
          </a:prstGeom>
        </p:spPr>
      </p:pic>
      <p:pic>
        <p:nvPicPr>
          <p:cNvPr id="7" name="Grafik 6" descr="Ein Bild, das Tisch, Raum, sitzend, Personen enthält.&#10;&#10;Automatisch generierte Beschreibung">
            <a:extLst>
              <a:ext uri="{FF2B5EF4-FFF2-40B4-BE49-F238E27FC236}">
                <a16:creationId xmlns:a16="http://schemas.microsoft.com/office/drawing/2014/main" xmlns="" id="{06177E47-A850-4915-BDD4-8919CE69D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80" y="1579937"/>
            <a:ext cx="5183520" cy="2519767"/>
          </a:xfrm>
          <a:prstGeom prst="rect">
            <a:avLst/>
          </a:prstGeom>
        </p:spPr>
      </p:pic>
      <p:pic>
        <p:nvPicPr>
          <p:cNvPr id="9" name="Grafik 8" descr="Ein Bild, das Person, Mann, stehend, suchend enthält.&#10;&#10;Automatisch generierte Beschreibung">
            <a:extLst>
              <a:ext uri="{FF2B5EF4-FFF2-40B4-BE49-F238E27FC236}">
                <a16:creationId xmlns:a16="http://schemas.microsoft.com/office/drawing/2014/main" xmlns="" id="{791DC1CD-F42F-4AD2-A162-A341A940B6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4" y="4135176"/>
            <a:ext cx="4482736" cy="2179108"/>
          </a:xfrm>
          <a:prstGeom prst="rect">
            <a:avLst/>
          </a:prstGeom>
        </p:spPr>
      </p:pic>
      <p:pic>
        <p:nvPicPr>
          <p:cNvPr id="11" name="Grafik 10" descr="Ein Bild, das Gebäude, Fahrrad, Mann, Person enthält.&#10;&#10;Automatisch generierte Beschreibung">
            <a:extLst>
              <a:ext uri="{FF2B5EF4-FFF2-40B4-BE49-F238E27FC236}">
                <a16:creationId xmlns:a16="http://schemas.microsoft.com/office/drawing/2014/main" xmlns="" id="{1AF0A29C-41BE-43C9-9290-7ADA769B0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91" y="4120715"/>
            <a:ext cx="3698733" cy="24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9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812" y="2592888"/>
            <a:ext cx="4470238" cy="224217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ActNow –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movie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809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Markt</a:t>
            </a:r>
            <a:r>
              <a:rPr lang="de-DE" dirty="0"/>
              <a:t> bezeichnet in der Wirtschaftswissenschaft das Zusammentreffen von Angebot und Nachfrage nach einem ökonomischen Gut (</a:t>
            </a:r>
            <a:r>
              <a:rPr lang="de-DE" dirty="0" smtClean="0"/>
              <a:t>z.B. einer Ware oder einer Dienstleistung) * Wikipedia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</a:p>
          <a:p>
            <a:r>
              <a:rPr lang="de-DE" b="1" dirty="0" smtClean="0">
                <a:sym typeface="Wingdings" panose="05000000000000000000" pitchFamily="2" charset="2"/>
              </a:rPr>
              <a:t>Massenmarkt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Erreicht viele Menschen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Keine große Aufteilung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Z.B.: Lebensmittel, Toilettenpapier, Elektronik</a:t>
            </a:r>
          </a:p>
          <a:p>
            <a:r>
              <a:rPr lang="de-DE" b="1" dirty="0" smtClean="0">
                <a:sym typeface="Wingdings" panose="05000000000000000000" pitchFamily="2" charset="2"/>
              </a:rPr>
              <a:t>Nischenmarkt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Spezielle Kundenbedürfnisse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Geringer Kundenkreis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Geringe Konkurrenz </a:t>
            </a:r>
          </a:p>
          <a:p>
            <a:pPr lvl="1"/>
            <a:r>
              <a:rPr lang="de-DE" dirty="0" smtClean="0">
                <a:sym typeface="Wingdings" panose="05000000000000000000" pitchFamily="2" charset="2"/>
              </a:rPr>
              <a:t>Z.B.: Bauchfett weg, Gartenprodukte, Segeln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Markt- Was ist das denn?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76" y="4613492"/>
            <a:ext cx="2494087" cy="17209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97" y="2968669"/>
            <a:ext cx="2545566" cy="143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6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Warum sollte ich meine Kunden genau kennen?</a:t>
            </a:r>
          </a:p>
          <a:p>
            <a:pPr marL="360000" lvl="1" indent="0">
              <a:buNone/>
            </a:pPr>
            <a:r>
              <a:rPr lang="de-DE" dirty="0" smtClean="0"/>
              <a:t>Marketing</a:t>
            </a:r>
          </a:p>
          <a:p>
            <a:pPr marL="360000" lvl="1" indent="0">
              <a:buNone/>
            </a:pPr>
            <a:r>
              <a:rPr lang="de-DE" dirty="0" smtClean="0"/>
              <a:t>Angebote</a:t>
            </a:r>
          </a:p>
          <a:p>
            <a:pPr marL="360000" lvl="1" indent="0">
              <a:buNone/>
            </a:pPr>
            <a:r>
              <a:rPr lang="de-DE" dirty="0" smtClean="0"/>
              <a:t>Öffnungszeiten</a:t>
            </a:r>
          </a:p>
          <a:p>
            <a:pPr marL="360000" lvl="1" indent="0">
              <a:buNone/>
            </a:pPr>
            <a:r>
              <a:rPr lang="de-DE" dirty="0" smtClean="0"/>
              <a:t>Ausrichtung</a:t>
            </a:r>
          </a:p>
          <a:p>
            <a:pPr marL="360000" lvl="1" indent="0">
              <a:buNone/>
            </a:pPr>
            <a:r>
              <a:rPr lang="de-DE" dirty="0" smtClean="0"/>
              <a:t>Style</a:t>
            </a:r>
          </a:p>
          <a:p>
            <a:pPr marL="360000" lvl="1" indent="0">
              <a:buNone/>
            </a:pPr>
            <a:r>
              <a:rPr lang="de-DE" dirty="0" smtClean="0"/>
              <a:t>Sprache</a:t>
            </a:r>
          </a:p>
          <a:p>
            <a:pPr marL="360000" lvl="1" indent="0">
              <a:buNone/>
            </a:pPr>
            <a:r>
              <a:rPr lang="de-DE" dirty="0" smtClean="0"/>
              <a:t>Preis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Kundenanalyse - Warum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45" y="2505206"/>
            <a:ext cx="4823912" cy="361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96" y="1515649"/>
            <a:ext cx="7551344" cy="479148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48" y="1215025"/>
            <a:ext cx="3688250" cy="260770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9" y="2332554"/>
            <a:ext cx="3558018" cy="205990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58" y="3908121"/>
            <a:ext cx="3765636" cy="25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30000" y="2124001"/>
            <a:ext cx="8188323" cy="4183138"/>
          </a:xfrm>
        </p:spPr>
        <p:txBody>
          <a:bodyPr/>
          <a:lstStyle/>
          <a:p>
            <a:r>
              <a:rPr lang="de-DE" dirty="0" smtClean="0"/>
              <a:t>Geographische Kriterien</a:t>
            </a:r>
          </a:p>
          <a:p>
            <a:pPr lvl="1"/>
            <a:r>
              <a:rPr lang="de-DE" dirty="0"/>
              <a:t>Staatsgebiet, Stadtgebiete, Wohngegenden, Klima, </a:t>
            </a:r>
            <a:r>
              <a:rPr lang="de-DE" dirty="0" smtClean="0"/>
              <a:t>Stadt/Land</a:t>
            </a:r>
          </a:p>
          <a:p>
            <a:r>
              <a:rPr lang="de-DE" dirty="0" smtClean="0"/>
              <a:t>Demographische Kriterien</a:t>
            </a:r>
          </a:p>
          <a:p>
            <a:pPr lvl="1"/>
            <a:r>
              <a:rPr lang="de-DE" dirty="0"/>
              <a:t>Alter, Geschlecht, Familienstand, Kinderzahl, </a:t>
            </a:r>
            <a:r>
              <a:rPr lang="de-DE" dirty="0" smtClean="0"/>
              <a:t>Haushaltsgröße</a:t>
            </a:r>
          </a:p>
          <a:p>
            <a:r>
              <a:rPr lang="de-DE" dirty="0" smtClean="0"/>
              <a:t>Soziodemographische Kriterien</a:t>
            </a:r>
          </a:p>
          <a:p>
            <a:pPr lvl="1"/>
            <a:r>
              <a:rPr lang="de-DE" dirty="0"/>
              <a:t>Einkommen, Kaufkraft, Bildungsstand, Berufstätigkeit, </a:t>
            </a:r>
            <a:r>
              <a:rPr lang="de-DE" dirty="0" smtClean="0"/>
              <a:t>Besitzmerkmale</a:t>
            </a:r>
          </a:p>
          <a:p>
            <a:r>
              <a:rPr lang="de-DE" dirty="0" smtClean="0"/>
              <a:t>Psychographische Kriterien</a:t>
            </a:r>
          </a:p>
          <a:p>
            <a:pPr lvl="1"/>
            <a:r>
              <a:rPr lang="de-DE" dirty="0"/>
              <a:t>Motive, Einstellungen, Nutzenerwartung, Persönlichkeitsmerkmale, Präferenzen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Kundenanalyse – Wie (Kundenstruktur)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15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</a:spPr>
      <a:bodyPr anchor="ctr"/>
      <a:lstStyle>
        <a:defPPr algn="ctr">
          <a:defRPr dirty="0">
            <a:solidFill>
              <a:srgbClr val="99CAC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1B33A1D9455B45938108811D229F2E" ma:contentTypeVersion="2" ma:contentTypeDescription="Ein neues Dokument erstellen." ma:contentTypeScope="" ma:versionID="9ce159f48e2a7416418a02163f02f024">
  <xsd:schema xmlns:xsd="http://www.w3.org/2001/XMLSchema" xmlns:xs="http://www.w3.org/2001/XMLSchema" xmlns:p="http://schemas.microsoft.com/office/2006/metadata/properties" xmlns:ns2="9acf26af-b6a9-40ba-b203-e519c82452ff" targetNamespace="http://schemas.microsoft.com/office/2006/metadata/properties" ma:root="true" ma:fieldsID="c38cb4c187f236a43dfa749c5797b685" ns2:_="">
    <xsd:import namespace="9acf26af-b6a9-40ba-b203-e519c8245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f26af-b6a9-40ba-b203-e519c8245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D5AA7B-F16D-4090-890D-E35196CAC6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81744F-A9F3-4C67-B2CA-6B381BD48527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9acf26af-b6a9-40ba-b203-e519c82452ff"/>
  </ds:schemaRefs>
</ds:datastoreItem>
</file>

<file path=customXml/itemProps3.xml><?xml version="1.0" encoding="utf-8"?>
<ds:datastoreItem xmlns:ds="http://schemas.openxmlformats.org/officeDocument/2006/customXml" ds:itemID="{166C95EC-F1B7-4CE8-87CF-D4B15D59C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cf26af-b6a9-40ba-b203-e519c8245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504</Words>
  <Application>Microsoft Office PowerPoint</Application>
  <PresentationFormat>A4-Papier (210x297 mm)</PresentationFormat>
  <Paragraphs>156</Paragraphs>
  <Slides>26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Standarddesign</vt:lpstr>
      <vt:lpstr>PowerPoint-Präsentation</vt:lpstr>
      <vt:lpstr>Was machen wir heute?</vt:lpstr>
      <vt:lpstr>ActNow – Was ist das denn?</vt:lpstr>
      <vt:lpstr>ActNow – the movie</vt:lpstr>
      <vt:lpstr>Der Markt- Was ist das denn?</vt:lpstr>
      <vt:lpstr>Kundenanalyse - Warum</vt:lpstr>
      <vt:lpstr>PowerPoint-Präsentation</vt:lpstr>
      <vt:lpstr>PowerPoint-Präsentation</vt:lpstr>
      <vt:lpstr>Kundenanalyse – Wie (Kundenstruktur)</vt:lpstr>
      <vt:lpstr>PowerPoint-Präsentation</vt:lpstr>
      <vt:lpstr>Unser typischer Kunde/ Unsere typische Kundin</vt:lpstr>
      <vt:lpstr>Marketing fails</vt:lpstr>
      <vt:lpstr>PowerPoint-Präsentation</vt:lpstr>
      <vt:lpstr>Marketing Einführung</vt:lpstr>
      <vt:lpstr>Unterschiedliche Ziele im Marketing</vt:lpstr>
      <vt:lpstr>PowerPoint-Präsentation</vt:lpstr>
      <vt:lpstr>Content marketing</vt:lpstr>
      <vt:lpstr>PowerPoint-Präsentation</vt:lpstr>
      <vt:lpstr>Marketing Mix P P P P </vt:lpstr>
      <vt:lpstr>Online Marketing</vt:lpstr>
      <vt:lpstr>PowerPoint-Präsentation</vt:lpstr>
      <vt:lpstr>PowerPoint-Präsentation</vt:lpstr>
      <vt:lpstr>PowerPoint-Präsentation</vt:lpstr>
      <vt:lpstr>Ihr seid dran:</vt:lpstr>
      <vt:lpstr>Eure Kampagne! Ihr stellt sie vor – Wir bewerten</vt:lpstr>
      <vt:lpstr>PowerPoint-Präsentation</vt:lpstr>
    </vt:vector>
  </TitlesOfParts>
  <Company>ZWH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Netzwerk</dc:title>
  <dc:creator>Reymann</dc:creator>
  <cp:lastModifiedBy>Benjamin Meßner</cp:lastModifiedBy>
  <cp:revision>535</cp:revision>
  <cp:lastPrinted>2011-05-03T14:13:48Z</cp:lastPrinted>
  <dcterms:created xsi:type="dcterms:W3CDTF">2005-03-10T11:43:20Z</dcterms:created>
  <dcterms:modified xsi:type="dcterms:W3CDTF">2021-01-20T09:03:47Z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0x010100A11B33A1D9455B45938108811D229F2E</vt:lpwstr>
  </property>
</Properties>
</file>