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8"/>
  </p:notesMasterIdLst>
  <p:handoutMasterIdLst>
    <p:handoutMasterId r:id="rId49"/>
  </p:handoutMasterIdLst>
  <p:sldIdLst>
    <p:sldId id="297" r:id="rId5"/>
    <p:sldId id="298" r:id="rId6"/>
    <p:sldId id="314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371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411" r:id="rId41"/>
    <p:sldId id="381" r:id="rId42"/>
    <p:sldId id="412" r:id="rId43"/>
    <p:sldId id="383" r:id="rId44"/>
    <p:sldId id="413" r:id="rId45"/>
    <p:sldId id="327" r:id="rId46"/>
    <p:sldId id="311" r:id="rId47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C8E"/>
    <a:srgbClr val="AFD0CA"/>
    <a:srgbClr val="5FBBBA"/>
    <a:srgbClr val="606060"/>
    <a:srgbClr val="98CACA"/>
    <a:srgbClr val="B1D0C4"/>
    <a:srgbClr val="95B7B3"/>
    <a:srgbClr val="99C9C9"/>
    <a:srgbClr val="989CA2"/>
    <a:srgbClr val="09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 autoAdjust="0"/>
    <p:restoredTop sz="94407" autoAdjust="0"/>
  </p:normalViewPr>
  <p:slideViewPr>
    <p:cSldViewPr snapToGrid="0">
      <p:cViewPr>
        <p:scale>
          <a:sx n="76" d="100"/>
          <a:sy n="76" d="100"/>
        </p:scale>
        <p:origin x="-1164" y="-72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43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dirty="0"/>
              <a:t>Förderprogramm „Integration durch Qualifizierung (IQ)“  I  </a:t>
            </a:r>
            <a:r>
              <a:rPr lang="de-DE" sz="700" b="1" dirty="0" err="1"/>
              <a:t>www.iq</a:t>
            </a:r>
            <a:r>
              <a:rPr lang="de-DE" sz="700" b="1" dirty="0"/>
              <a:t>-netzwerk-</a:t>
            </a:r>
            <a:r>
              <a:rPr lang="de-DE" sz="700" b="1" dirty="0" err="1"/>
              <a:t>nrw.de</a:t>
            </a:r>
            <a:r>
              <a:rPr lang="de-DE" sz="700" b="1" dirty="0"/>
              <a:t>   </a:t>
            </a:r>
            <a:r>
              <a:rPr lang="de-DE" sz="700" dirty="0"/>
              <a:t>I   </a:t>
            </a:r>
            <a:r>
              <a:rPr lang="de-DE" sz="700" b="1" dirty="0"/>
              <a:t>2019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000" b="1" kern="1200" dirty="0">
          <a:solidFill>
            <a:schemeClr val="tx1"/>
          </a:solidFill>
          <a:latin typeface="Arial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>
          <a:solidFill>
            <a:srgbClr val="606060"/>
          </a:solidFill>
          <a:latin typeface="+mn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2450" y="3571875"/>
            <a:ext cx="90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 dirty="0"/>
          </a:p>
          <a:p>
            <a:r>
              <a:rPr lang="de-DE" sz="2800" dirty="0">
                <a:solidFill>
                  <a:schemeClr val="bg1"/>
                </a:solidFill>
              </a:rPr>
              <a:t> Von der Idee zum </a:t>
            </a:r>
            <a:r>
              <a:rPr lang="de-DE" sz="2800">
                <a:solidFill>
                  <a:schemeClr val="bg1"/>
                </a:solidFill>
              </a:rPr>
              <a:t>Businessplan </a:t>
            </a:r>
            <a:r>
              <a:rPr lang="de-DE" sz="2800" smtClean="0">
                <a:solidFill>
                  <a:schemeClr val="bg1"/>
                </a:solidFill>
              </a:rPr>
              <a:t>#3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26" y="4909976"/>
            <a:ext cx="615430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Benjamin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Meßner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Preisberechnung und Finanzen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22.01.2021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77100" y="6173053"/>
            <a:ext cx="2349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www.iq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-netzwerk-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nrw.de</a:t>
            </a:r>
            <a:endParaRPr lang="de-DE" sz="1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www.netzwerk-iq.de</a:t>
            </a:r>
            <a:endParaRPr lang="de-DE" sz="1400" b="1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287ABA26-8D83-0C4C-8B8B-3F2792B0539E}"/>
              </a:ext>
            </a:extLst>
          </p:cNvPr>
          <p:cNvSpPr/>
          <p:nvPr/>
        </p:nvSpPr>
        <p:spPr>
          <a:xfrm>
            <a:off x="-1" y="6454588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14312002-E88F-F341-A959-B093A827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413" y="5002309"/>
            <a:ext cx="251243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="" xmlns:a16="http://schemas.microsoft.com/office/drawing/2014/main" id="{435E20F4-3AAD-DE49-B599-8CBEF8A3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62" y="1956257"/>
            <a:ext cx="251243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0000"/>
                </a:solidFill>
                <a:latin typeface="+mn-lt"/>
                <a:cs typeface="+mn-cs"/>
              </a:rPr>
              <a:t>Hier kann ein Bild eingefügt werden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="" xmlns:a16="http://schemas.microsoft.com/office/drawing/2014/main" id="{D703E36C-4B9C-4345-9D86-73C2B9A40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69" y="1618499"/>
            <a:ext cx="2503627" cy="1260291"/>
          </a:xfrm>
          <a:prstGeom prst="rect">
            <a:avLst/>
          </a:prstGeom>
        </p:spPr>
      </p:pic>
      <p:pic>
        <p:nvPicPr>
          <p:cNvPr id="8" name="Grafik 7" descr="Ein Bild, das Zeichnung, Schild, Uhr enthält.&#10;&#10;Automatisch generierte Beschreibung">
            <a:extLst>
              <a:ext uri="{FF2B5EF4-FFF2-40B4-BE49-F238E27FC236}">
                <a16:creationId xmlns="" xmlns:a16="http://schemas.microsoft.com/office/drawing/2014/main" id="{C9E03318-8ABA-4E2C-A6BF-24FA03FE4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74" y="4931642"/>
            <a:ext cx="3704953" cy="64633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82"/>
            <a:ext cx="5577417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99" y="1128403"/>
            <a:ext cx="3457183" cy="35666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40" y="1227551"/>
            <a:ext cx="7332985" cy="41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Geographische Kriterien</a:t>
            </a:r>
          </a:p>
          <a:p>
            <a:pPr lvl="1"/>
            <a:r>
              <a:rPr lang="de-DE" dirty="0"/>
              <a:t>Staatsgebiet, Stadtgebiete, Wohngegenden, Klima, Stadt/Land</a:t>
            </a:r>
          </a:p>
          <a:p>
            <a:r>
              <a:rPr lang="de-DE" dirty="0"/>
              <a:t>Demographische Kriterien</a:t>
            </a:r>
          </a:p>
          <a:p>
            <a:pPr lvl="1"/>
            <a:r>
              <a:rPr lang="de-DE" dirty="0"/>
              <a:t>Alter, Geschlecht, Familienstand, Kinderzahl, Haushaltsgröße</a:t>
            </a:r>
          </a:p>
          <a:p>
            <a:r>
              <a:rPr lang="de-DE" dirty="0"/>
              <a:t>Soziodemographische Kriterien</a:t>
            </a:r>
          </a:p>
          <a:p>
            <a:pPr lvl="1"/>
            <a:r>
              <a:rPr lang="de-DE" dirty="0"/>
              <a:t>Einkommen, Kaufkraft, Bildungsstand, Berufstätigkeit, Besitzmerkmale</a:t>
            </a:r>
          </a:p>
          <a:p>
            <a:r>
              <a:rPr lang="de-DE" dirty="0"/>
              <a:t>Psychographische Kriterien</a:t>
            </a:r>
          </a:p>
          <a:p>
            <a:pPr lvl="1"/>
            <a:r>
              <a:rPr lang="de-DE" dirty="0"/>
              <a:t>Motive, Einstellungen, Nutzenerwartung, Persönlichkeitsmerkmale, Präferenzen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Vorarbeit 1 Kundenanalyse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 rot="20337428">
            <a:off x="657140" y="2741867"/>
            <a:ext cx="89675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Haben wir bereits besprochen ;-)</a:t>
            </a:r>
            <a:endParaRPr lang="de-DE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Wieviel sind meine Kunden bereit zu bezahlen?</a:t>
            </a:r>
          </a:p>
          <a:p>
            <a:r>
              <a:rPr lang="de-DE" dirty="0" smtClean="0"/>
              <a:t>Wieviel können sie bezahlen?</a:t>
            </a:r>
          </a:p>
          <a:p>
            <a:endParaRPr lang="de-DE" dirty="0"/>
          </a:p>
          <a:p>
            <a:r>
              <a:rPr lang="de-DE" dirty="0" smtClean="0"/>
              <a:t>Hat mein Produkt einen hohen Mehrwert für meine Kunden?</a:t>
            </a:r>
          </a:p>
          <a:p>
            <a:endParaRPr lang="de-DE" dirty="0" smtClean="0"/>
          </a:p>
          <a:p>
            <a:r>
              <a:rPr lang="de-DE" dirty="0" smtClean="0"/>
              <a:t>Bei geringem Mehrwert werden hohe Preise nicht akzeptiert!</a:t>
            </a:r>
          </a:p>
          <a:p>
            <a:r>
              <a:rPr lang="de-DE" dirty="0" smtClean="0"/>
              <a:t>Daher bei Bewerbung darauf achten, den Mehrwert in den Fokus zu stellen. (Falls dies wichtig ist)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Wichtige Fragen die ich beantworten muss: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1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Ich muss meine Konkurrenz kennen!</a:t>
            </a:r>
          </a:p>
          <a:p>
            <a:endParaRPr lang="de-DE" dirty="0"/>
          </a:p>
          <a:p>
            <a:r>
              <a:rPr lang="de-DE" dirty="0" smtClean="0"/>
              <a:t>Was machen sie gut und was schlecht</a:t>
            </a:r>
          </a:p>
          <a:p>
            <a:r>
              <a:rPr lang="de-DE" dirty="0" smtClean="0"/>
              <a:t>Wo bin ich besser oder schlechter</a:t>
            </a:r>
          </a:p>
          <a:p>
            <a:endParaRPr lang="de-DE" dirty="0"/>
          </a:p>
          <a:p>
            <a:r>
              <a:rPr lang="de-DE" dirty="0" smtClean="0"/>
              <a:t>Wie sind die Preise  bei der Konkurrenz?</a:t>
            </a:r>
          </a:p>
          <a:p>
            <a:r>
              <a:rPr lang="de-DE" dirty="0" smtClean="0"/>
              <a:t>Haben sie besondere Zusatzleistungen die in den Preis mit rein kommen? (Z.B. Pommes plus 4 Soßen etc…)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Vorarbeit 2: Analyse der Mitbewerber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3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Man muss davon Leben können</a:t>
            </a:r>
          </a:p>
          <a:p>
            <a:r>
              <a:rPr lang="de-DE" dirty="0" smtClean="0"/>
              <a:t>Und Gewinn erzielen</a:t>
            </a:r>
          </a:p>
          <a:p>
            <a:r>
              <a:rPr lang="de-DE" dirty="0" smtClean="0"/>
              <a:t>Preis wird vom Markt teilweise diktiert:</a:t>
            </a:r>
          </a:p>
          <a:p>
            <a:pPr lvl="1"/>
            <a:r>
              <a:rPr lang="de-DE" dirty="0" smtClean="0"/>
              <a:t>Angebot und Nachfrage</a:t>
            </a:r>
          </a:p>
          <a:p>
            <a:pPr marL="180000" lvl="1" indent="0">
              <a:buNone/>
            </a:pP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Preisberechnung: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31" y="2424680"/>
            <a:ext cx="4630324" cy="3863013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 rot="5092726">
            <a:off x="5760904" y="2430050"/>
            <a:ext cx="2279737" cy="1039660"/>
          </a:xfrm>
          <a:prstGeom prst="rightArrow">
            <a:avLst/>
          </a:prstGeom>
          <a:gradFill flip="none" rotWithShape="1">
            <a:gsLst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23770" y="1352811"/>
            <a:ext cx="299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Marktgleichgewicht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Du</a:t>
            </a:r>
            <a:r>
              <a:rPr lang="de-DE" dirty="0" smtClean="0"/>
              <a:t> gehst auf den Markt und möchtest Fisch kaufen</a:t>
            </a:r>
          </a:p>
          <a:p>
            <a:r>
              <a:rPr lang="de-DE" dirty="0" smtClean="0"/>
              <a:t>Wieviel du kaufst hängt von dem Preis ab!</a:t>
            </a:r>
          </a:p>
          <a:p>
            <a:r>
              <a:rPr lang="de-DE" dirty="0" smtClean="0"/>
              <a:t>Je niedriger der Preis desto höher die Nachfrage</a:t>
            </a:r>
          </a:p>
          <a:p>
            <a:r>
              <a:rPr lang="de-DE" b="1" dirty="0" smtClean="0"/>
              <a:t>NACHFRAGE</a:t>
            </a:r>
          </a:p>
          <a:p>
            <a:endParaRPr lang="de-DE" b="1" dirty="0"/>
          </a:p>
          <a:p>
            <a:r>
              <a:rPr lang="de-DE" dirty="0" smtClean="0">
                <a:solidFill>
                  <a:srgbClr val="FF0000"/>
                </a:solidFill>
              </a:rPr>
              <a:t>Händler</a:t>
            </a:r>
            <a:r>
              <a:rPr lang="de-DE" dirty="0" smtClean="0"/>
              <a:t> bietet Fisch an</a:t>
            </a:r>
          </a:p>
          <a:p>
            <a:r>
              <a:rPr lang="de-DE" dirty="0" smtClean="0"/>
              <a:t>Wieviel sie verkaufen hängt vom Preis ab!</a:t>
            </a:r>
          </a:p>
          <a:p>
            <a:r>
              <a:rPr lang="de-DE" dirty="0" smtClean="0"/>
              <a:t>Je höher der Preis desto höher ist das Angebot</a:t>
            </a:r>
          </a:p>
          <a:p>
            <a:r>
              <a:rPr lang="de-DE" b="1" dirty="0" smtClean="0"/>
              <a:t>ANGEBOT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Beispiel zum Markt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580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029871"/>
              </p:ext>
            </p:extLst>
          </p:nvPr>
        </p:nvGraphicFramePr>
        <p:xfrm>
          <a:off x="630238" y="2124075"/>
          <a:ext cx="346577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395"/>
                <a:gridCol w="186637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Preis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Menge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50366"/>
              </p:ext>
            </p:extLst>
          </p:nvPr>
        </p:nvGraphicFramePr>
        <p:xfrm>
          <a:off x="5371230" y="2142066"/>
          <a:ext cx="351028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79"/>
                <a:gridCol w="1754201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Preis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Menge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13149" y="1465545"/>
            <a:ext cx="388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Kunde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398718" y="1565753"/>
            <a:ext cx="350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Verkäufer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239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0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Unterschiedliche Kosten:</a:t>
            </a:r>
          </a:p>
          <a:p>
            <a:r>
              <a:rPr lang="de-DE" b="1" dirty="0" smtClean="0"/>
              <a:t>Einzelkosten:</a:t>
            </a:r>
          </a:p>
          <a:p>
            <a:pPr lvl="1"/>
            <a:r>
              <a:rPr lang="de-DE" dirty="0" smtClean="0"/>
              <a:t>Direkt einer Ware oder einer Dienstleistung zuzuordnen</a:t>
            </a:r>
          </a:p>
          <a:p>
            <a:pPr lvl="1"/>
            <a:r>
              <a:rPr lang="de-DE" dirty="0" smtClean="0"/>
              <a:t>Produktionskosten, Einkaufskosten, …</a:t>
            </a:r>
          </a:p>
          <a:p>
            <a:pPr lvl="1"/>
            <a:r>
              <a:rPr lang="de-DE" dirty="0" smtClean="0"/>
              <a:t>Verkaufspreis sollte nie unter den Einzelkosten sinken</a:t>
            </a:r>
          </a:p>
          <a:p>
            <a:r>
              <a:rPr lang="de-DE" b="1" dirty="0" smtClean="0"/>
              <a:t>Gemeinkosten:</a:t>
            </a:r>
          </a:p>
          <a:p>
            <a:pPr lvl="1"/>
            <a:r>
              <a:rPr lang="de-DE" dirty="0" smtClean="0"/>
              <a:t>Lassen sich nicht eindeutig einer Ware oder einem Produkt zuordnen</a:t>
            </a:r>
          </a:p>
          <a:p>
            <a:pPr lvl="1"/>
            <a:r>
              <a:rPr lang="de-DE" dirty="0" smtClean="0"/>
              <a:t>Miete, Personal, …</a:t>
            </a:r>
          </a:p>
          <a:p>
            <a:pPr lvl="1"/>
            <a:r>
              <a:rPr lang="de-DE" dirty="0" err="1" smtClean="0"/>
              <a:t>Schlüßel</a:t>
            </a:r>
            <a:r>
              <a:rPr lang="de-DE" dirty="0" smtClean="0"/>
              <a:t> für Gemeinkosten erstellen! (Prozentualer Anteil)</a:t>
            </a:r>
          </a:p>
          <a:p>
            <a:pPr marL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Preisberechnung – Und los </a:t>
            </a:r>
            <a:r>
              <a:rPr lang="de-DE" dirty="0" err="1" smtClean="0"/>
              <a:t>gehts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91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769827"/>
              </p:ext>
            </p:extLst>
          </p:nvPr>
        </p:nvGraphicFramePr>
        <p:xfrm>
          <a:off x="630238" y="2124075"/>
          <a:ext cx="505657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1594"/>
                <a:gridCol w="1194984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Planung der Gemeinkosten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Miete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1000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Kfz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2000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Personal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200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Sonstige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1150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Gesamt: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b="1" dirty="0" smtClean="0"/>
                        <a:t>4350</a:t>
                      </a:r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Beispiel: Gemeinkosten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3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599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Quiz</a:t>
            </a: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Preisberechnung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Finanzplan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Umsatzberechnung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Kosten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Gründungskosten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Liquiditätsplan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Kapitalbedarf und Finanzierungsplan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Rentabilitätsplan</a:t>
            </a:r>
          </a:p>
          <a:p>
            <a:pPr marL="180000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Eure Fragen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defTabSz="957263" eaLnBrk="0" hangingPunct="0">
              <a:buClr>
                <a:srgbClr val="99CACA"/>
              </a:buClr>
              <a:defRPr/>
            </a:pP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Was machen wir heute?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="" xmlns:a16="http://schemas.microsoft.com/office/drawing/2014/main" id="{B338DE88-0EB2-4401-9906-E2A233211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99" y="2040453"/>
            <a:ext cx="2914650" cy="19325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280960"/>
              </p:ext>
            </p:extLst>
          </p:nvPr>
        </p:nvGraphicFramePr>
        <p:xfrm>
          <a:off x="630238" y="2124075"/>
          <a:ext cx="772318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396"/>
                <a:gridCol w="2574396"/>
                <a:gridCol w="257439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Planung Einzelkosten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Ware A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Ware B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Absatz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30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Kosten Einkauf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80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e-DE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Gesamt: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500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2400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Gesamt</a:t>
                      </a:r>
                      <a:r>
                        <a:rPr lang="de-DE" b="1" baseline="0" dirty="0" smtClean="0"/>
                        <a:t> Einzelkosten</a:t>
                      </a:r>
                      <a:endParaRPr lang="de-DE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2900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Einzelkosten: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Berechnung Gemeinkostenzuschlag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668043" y="2592888"/>
            <a:ext cx="5812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Gemeinkosten/Einzelkosten</a:t>
            </a:r>
          </a:p>
          <a:p>
            <a:r>
              <a:rPr lang="de-DE" b="1" dirty="0" smtClean="0"/>
              <a:t>                 4350/2900</a:t>
            </a:r>
          </a:p>
          <a:p>
            <a:r>
              <a:rPr lang="de-DE" b="1" dirty="0" smtClean="0"/>
              <a:t>                        =</a:t>
            </a:r>
          </a:p>
          <a:p>
            <a:r>
              <a:rPr lang="de-DE" b="1" dirty="0" smtClean="0"/>
              <a:t>                  </a:t>
            </a:r>
            <a:r>
              <a:rPr lang="de-DE" b="1" dirty="0" smtClean="0">
                <a:solidFill>
                  <a:srgbClr val="FF0000"/>
                </a:solidFill>
              </a:rPr>
              <a:t>1,5 = 150%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01874" y="4496844"/>
            <a:ext cx="800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0000"/>
                </a:solidFill>
              </a:rPr>
              <a:t>Das bedeutet: Pro 1,00 Euro Einzelkosten kommen 1,50 Euro oben drauf um alle </a:t>
            </a:r>
            <a:r>
              <a:rPr lang="de-DE" sz="3200" b="1" u="sng" dirty="0" smtClean="0">
                <a:solidFill>
                  <a:srgbClr val="FF0000"/>
                </a:solidFill>
              </a:rPr>
              <a:t>Kosten</a:t>
            </a:r>
            <a:r>
              <a:rPr lang="de-DE" sz="3200" b="1" dirty="0" smtClean="0">
                <a:solidFill>
                  <a:srgbClr val="FF0000"/>
                </a:solidFill>
              </a:rPr>
              <a:t> zu decken</a:t>
            </a:r>
            <a:endParaRPr lang="de-D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164920" y="1465545"/>
            <a:ext cx="70396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/>
              <a:t>Ok so sind alle Kosten gedeckt, ABER bisher wurde noch </a:t>
            </a:r>
            <a:r>
              <a:rPr lang="de-DE" sz="5400" b="1" dirty="0" smtClean="0">
                <a:solidFill>
                  <a:srgbClr val="FF0000"/>
                </a:solidFill>
              </a:rPr>
              <a:t>kein Cent Gewinn</a:t>
            </a:r>
            <a:r>
              <a:rPr lang="de-DE" sz="5400" b="1" dirty="0" smtClean="0"/>
              <a:t> gemacht!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899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Berechnung Gewinn/Verlust pro Ware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4"/>
          <a:stretch/>
        </p:blipFill>
        <p:spPr bwMode="auto">
          <a:xfrm>
            <a:off x="1629169" y="2310340"/>
            <a:ext cx="5725324" cy="296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64296" y="5636712"/>
            <a:ext cx="7878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Ware A macht mit diesem Preis Verlust</a:t>
            </a:r>
          </a:p>
          <a:p>
            <a:pPr algn="ctr"/>
            <a:r>
              <a:rPr lang="de-DE" b="1" dirty="0" smtClean="0"/>
              <a:t>Ware B macht Gewinn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968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69" y="2310340"/>
            <a:ext cx="5725324" cy="381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225468" y="5148197"/>
            <a:ext cx="9169053" cy="136533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Umsatzsteuer muss noch berechnet werden (nicht bei Kleinunternehmerregelung)</a:t>
            </a:r>
          </a:p>
          <a:p>
            <a:r>
              <a:rPr lang="de-DE" dirty="0" smtClean="0"/>
              <a:t>Rabattaktionen können auch bereits eingerechnet werden</a:t>
            </a:r>
          </a:p>
          <a:p>
            <a:pPr lvl="1"/>
            <a:r>
              <a:rPr lang="de-DE" dirty="0" smtClean="0"/>
              <a:t>Z.B. 10% direkt mit einberechnen und danach auf dem Markt 10% Rabatt gewähren</a:t>
            </a:r>
          </a:p>
          <a:p>
            <a:r>
              <a:rPr lang="de-DE" dirty="0" smtClean="0"/>
              <a:t>Bei Soloselbstständigen müssen die Lebenskosten mit einberechnet werden! Da kein Gehalt bezahlt wird!</a:t>
            </a:r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Informationen zum Preis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3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Teuerstes Produkt zuerst!</a:t>
            </a:r>
          </a:p>
          <a:p>
            <a:r>
              <a:rPr lang="de-DE" dirty="0" smtClean="0"/>
              <a:t>Abzug statt Aufpreis! </a:t>
            </a:r>
          </a:p>
          <a:p>
            <a:pPr lvl="1"/>
            <a:r>
              <a:rPr lang="de-DE" dirty="0" smtClean="0"/>
              <a:t>Kunden haben nicht das Gefühl bestraft zu werden sondern etwas zu gewinnen (Wählen aber manchmal trotzdem die teurere Variante)</a:t>
            </a:r>
          </a:p>
          <a:p>
            <a:r>
              <a:rPr lang="de-DE" dirty="0" smtClean="0"/>
              <a:t>Unrunde Preise vermitteln dem Kunden das Gefühl, dass alles genau kalkuliert wurde</a:t>
            </a:r>
          </a:p>
          <a:p>
            <a:r>
              <a:rPr lang="de-DE" dirty="0" smtClean="0"/>
              <a:t>Die 100er Regel</a:t>
            </a:r>
          </a:p>
          <a:p>
            <a:pPr lvl="1"/>
            <a:r>
              <a:rPr lang="de-DE" dirty="0" smtClean="0"/>
              <a:t>Bei niedrigen Preisen Nachlässe besser in % angeben.</a:t>
            </a:r>
          </a:p>
          <a:p>
            <a:pPr lvl="1"/>
            <a:r>
              <a:rPr lang="de-DE" dirty="0" smtClean="0"/>
              <a:t>Ab 100 Euro in Euro</a:t>
            </a:r>
          </a:p>
          <a:p>
            <a:r>
              <a:rPr lang="de-DE" dirty="0" smtClean="0"/>
              <a:t>Kunden loben für Verhalten das man sehen möchten</a:t>
            </a:r>
          </a:p>
          <a:p>
            <a:pPr lvl="1"/>
            <a:r>
              <a:rPr lang="de-DE" dirty="0" smtClean="0"/>
              <a:t>„Ich schätze an ihnen sehr, dass sie nicht immer auf den Preis schauen und Qualität zu schätzen wissen“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Tipps zur Preisgestaltung: Auf die Psychologie achten!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95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letzten beiden Ziffern eurer PLZ</a:t>
            </a:r>
            <a:endParaRPr lang="de-DE" dirty="0"/>
          </a:p>
          <a:p>
            <a:r>
              <a:rPr lang="de-DE" dirty="0" smtClean="0"/>
              <a:t>Diese auf ein Papier schreiben</a:t>
            </a:r>
          </a:p>
          <a:p>
            <a:endParaRPr lang="de-DE" dirty="0"/>
          </a:p>
          <a:p>
            <a:r>
              <a:rPr lang="de-DE" dirty="0" smtClean="0"/>
              <a:t>Danach:</a:t>
            </a:r>
          </a:p>
          <a:p>
            <a:r>
              <a:rPr lang="de-DE" dirty="0" smtClean="0"/>
              <a:t>Wieviel seid ihr bereit für diese Flasche Whisky zu bezahlen?</a:t>
            </a:r>
          </a:p>
          <a:p>
            <a:endParaRPr lang="de-DE" dirty="0"/>
          </a:p>
          <a:p>
            <a:r>
              <a:rPr lang="de-DE" dirty="0" smtClean="0"/>
              <a:t>Schreibt diese Zahle unter die erste Zahl!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kleiner Test: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85" y="1102291"/>
            <a:ext cx="2767651" cy="24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Unser Gehirn wird durch eine andere Information (Anker) beeinflusst</a:t>
            </a:r>
          </a:p>
          <a:p>
            <a:r>
              <a:rPr lang="de-DE" dirty="0" smtClean="0"/>
              <a:t>In unserem Beispiel die genannte Zahl</a:t>
            </a:r>
          </a:p>
          <a:p>
            <a:r>
              <a:rPr lang="de-DE" dirty="0" smtClean="0"/>
              <a:t>In Studien wurde belegt:</a:t>
            </a:r>
          </a:p>
          <a:p>
            <a:pPr lvl="1"/>
            <a:r>
              <a:rPr lang="de-DE" dirty="0" smtClean="0"/>
              <a:t>Wer eine höhere Zahl aufgeschrieben hat gibt mehr aus!</a:t>
            </a:r>
          </a:p>
          <a:p>
            <a:endParaRPr lang="de-DE" dirty="0"/>
          </a:p>
          <a:p>
            <a:r>
              <a:rPr lang="de-DE" dirty="0" smtClean="0"/>
              <a:t>Für den Preis:</a:t>
            </a:r>
          </a:p>
          <a:p>
            <a:pPr lvl="1"/>
            <a:r>
              <a:rPr lang="de-DE" dirty="0" smtClean="0"/>
              <a:t>Z.B. 1,99 statt 2,00!</a:t>
            </a:r>
          </a:p>
          <a:p>
            <a:pPr lvl="1"/>
            <a:r>
              <a:rPr lang="de-DE" dirty="0" smtClean="0"/>
              <a:t>Erste Zahlt wirkt als Anker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Anker Effekt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69" y="3494762"/>
            <a:ext cx="4435260" cy="29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2764" y="2266234"/>
            <a:ext cx="7723187" cy="557212"/>
          </a:xfrm>
        </p:spPr>
        <p:txBody>
          <a:bodyPr/>
          <a:lstStyle/>
          <a:p>
            <a:pPr algn="ctr"/>
            <a:r>
              <a:rPr lang="de-DE" sz="4800" dirty="0"/>
              <a:t>Finanzen </a:t>
            </a:r>
            <a:r>
              <a:rPr lang="de-DE" sz="4800" dirty="0" err="1"/>
              <a:t>Finanzen</a:t>
            </a:r>
            <a:r>
              <a:rPr lang="de-DE" sz="4800" dirty="0"/>
              <a:t> </a:t>
            </a:r>
            <a:r>
              <a:rPr lang="de-DE" sz="4800" dirty="0" err="1"/>
              <a:t>Finanzen</a:t>
            </a:r>
            <a:endParaRPr lang="de-DE" sz="4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4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Ketchup</a:t>
            </a:r>
          </a:p>
          <a:p>
            <a:r>
              <a:rPr lang="de-DE" b="1" dirty="0"/>
              <a:t>Glühbirne</a:t>
            </a:r>
          </a:p>
          <a:p>
            <a:r>
              <a:rPr lang="de-DE" b="1" dirty="0"/>
              <a:t>Gabel</a:t>
            </a:r>
          </a:p>
          <a:p>
            <a:r>
              <a:rPr lang="de-DE" b="1" dirty="0"/>
              <a:t>Aspirin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Thomas Alva Edison</a:t>
            </a:r>
          </a:p>
          <a:p>
            <a:r>
              <a:rPr lang="de-DE" dirty="0"/>
              <a:t>1887-1931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ließ dieser Mann als erster patentieren?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61" y="2111763"/>
            <a:ext cx="274320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1603954-FD25-4357-A78B-088D5A99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182971"/>
            <a:ext cx="8543925" cy="1325563"/>
          </a:xfrm>
        </p:spPr>
        <p:txBody>
          <a:bodyPr>
            <a:normAutofit/>
          </a:bodyPr>
          <a:lstStyle/>
          <a:p>
            <a:r>
              <a:rPr lang="de-DE" sz="2400" dirty="0"/>
              <a:t>Der Finanzplan – Was muss rein?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1731F741-0AEA-4762-84DB-A437352C0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25" y="2658650"/>
            <a:ext cx="8543925" cy="3871762"/>
          </a:xfrm>
        </p:spPr>
        <p:txBody>
          <a:bodyPr>
            <a:normAutofit/>
          </a:bodyPr>
          <a:lstStyle/>
          <a:p>
            <a:r>
              <a:rPr lang="de-DE" sz="2400" dirty="0"/>
              <a:t>Umsatzplanung</a:t>
            </a:r>
          </a:p>
          <a:p>
            <a:r>
              <a:rPr lang="de-DE" sz="2400" dirty="0"/>
              <a:t>Kosten</a:t>
            </a:r>
          </a:p>
          <a:p>
            <a:pPr lvl="1"/>
            <a:r>
              <a:rPr lang="de-DE" sz="2000" dirty="0"/>
              <a:t>Deckungsbeitragsrechnung</a:t>
            </a:r>
          </a:p>
          <a:p>
            <a:r>
              <a:rPr lang="de-DE" sz="2400" dirty="0"/>
              <a:t>Gründungskosten und Investitionen</a:t>
            </a:r>
          </a:p>
          <a:p>
            <a:r>
              <a:rPr lang="de-DE" sz="2400" dirty="0"/>
              <a:t>Liquiditätsplan</a:t>
            </a:r>
          </a:p>
          <a:p>
            <a:r>
              <a:rPr lang="de-DE" sz="2400" dirty="0"/>
              <a:t>Kapitalbedarf und Finanzierungsplan</a:t>
            </a:r>
          </a:p>
          <a:p>
            <a:r>
              <a:rPr lang="de-DE" sz="2400" dirty="0"/>
              <a:t>Rentabilitätsrechnung</a:t>
            </a:r>
          </a:p>
        </p:txBody>
      </p:sp>
      <p:pic>
        <p:nvPicPr>
          <p:cNvPr id="6" name="Grafik 5" descr="Ein Bild, das Person enthält.&#10;&#10;Automatisch generierte Beschreibung">
            <a:extLst>
              <a:ext uri="{FF2B5EF4-FFF2-40B4-BE49-F238E27FC236}">
                <a16:creationId xmlns="" xmlns:a16="http://schemas.microsoft.com/office/drawing/2014/main" id="{5AD782C5-ABEE-477F-8946-480218288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6" y="1633100"/>
            <a:ext cx="4185650" cy="22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Preise aus Preiskalkulation </a:t>
            </a:r>
          </a:p>
          <a:p>
            <a:r>
              <a:rPr lang="de-DE" dirty="0"/>
              <a:t>Umsätze realistisch schätzen</a:t>
            </a:r>
          </a:p>
          <a:p>
            <a:r>
              <a:rPr lang="de-DE" dirty="0"/>
              <a:t>Umsatzsteigerungen müssen im Businessplan erklärt sein</a:t>
            </a:r>
          </a:p>
          <a:p>
            <a:pPr lvl="1"/>
            <a:r>
              <a:rPr lang="de-DE" dirty="0"/>
              <a:t>Z.B. Erhöhte Marktpräsenz durch Marketing</a:t>
            </a:r>
          </a:p>
          <a:p>
            <a:pPr lvl="1"/>
            <a:r>
              <a:rPr lang="de-DE" dirty="0"/>
              <a:t>Höhere Produktion durch mehr Mitarbeiter/innen</a:t>
            </a:r>
          </a:p>
          <a:p>
            <a:pPr lvl="1"/>
            <a:r>
              <a:rPr lang="de-DE" dirty="0"/>
              <a:t>Neues Produkt durch Anschaffung neuer Maschinen</a:t>
            </a:r>
          </a:p>
          <a:p>
            <a:pPr lvl="1"/>
            <a:r>
              <a:rPr lang="de-DE" dirty="0" err="1"/>
              <a:t>Usw</a:t>
            </a:r>
            <a:r>
              <a:rPr lang="de-DE" dirty="0"/>
              <a:t>…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Umsatzplanung: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9961E9F-5617-441E-BB35-B42ADC90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32" y="4374224"/>
            <a:ext cx="2908675" cy="19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837253"/>
              </p:ext>
            </p:extLst>
          </p:nvPr>
        </p:nvGraphicFramePr>
        <p:xfrm>
          <a:off x="630238" y="2124075"/>
          <a:ext cx="772318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3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43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743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Sofa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Stückpreis (10%Gewinn)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68,75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220,00</a:t>
                      </a:r>
                      <a:r>
                        <a:rPr lang="de-DE" baseline="0" dirty="0"/>
                        <a:t> Euro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Absatz im 1. Monat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Umsatz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1.375,00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6.6000,00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Gesamt Monat 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7.7975,00 Euro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Absatz</a:t>
                      </a:r>
                      <a:r>
                        <a:rPr lang="de-DE" sz="1600" baseline="0" dirty="0"/>
                        <a:t> im 2. Monat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Umsatz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1.512,50</a:t>
                      </a:r>
                      <a:r>
                        <a:rPr lang="de-DE" baseline="0" dirty="0"/>
                        <a:t> Euro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6820,00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Gesamt Monat 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8.332,50 Euro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503122" y="5486399"/>
            <a:ext cx="59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so weiter…… </a:t>
            </a: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9896" y="1936109"/>
            <a:ext cx="7723425" cy="4183138"/>
          </a:xfrm>
        </p:spPr>
        <p:txBody>
          <a:bodyPr/>
          <a:lstStyle/>
          <a:p>
            <a:r>
              <a:rPr lang="de-DE" b="1" dirty="0"/>
              <a:t>Variable Kosten </a:t>
            </a:r>
          </a:p>
          <a:p>
            <a:pPr lvl="1"/>
            <a:r>
              <a:rPr lang="de-DE" dirty="0"/>
              <a:t>Umsatzabhängig</a:t>
            </a:r>
          </a:p>
          <a:p>
            <a:pPr lvl="1"/>
            <a:r>
              <a:rPr lang="de-DE" dirty="0"/>
              <a:t>Unmittelbar mit der Produktion oder dem Angebot zusammen hängend</a:t>
            </a:r>
          </a:p>
          <a:p>
            <a:pPr lvl="1"/>
            <a:r>
              <a:rPr lang="de-DE" dirty="0"/>
              <a:t>Material, Waren…</a:t>
            </a:r>
          </a:p>
          <a:p>
            <a:r>
              <a:rPr lang="de-DE" b="1" dirty="0"/>
              <a:t>Fixe Kosten</a:t>
            </a:r>
          </a:p>
          <a:p>
            <a:pPr lvl="1"/>
            <a:r>
              <a:rPr lang="de-DE" dirty="0"/>
              <a:t>Betriebskosten</a:t>
            </a:r>
          </a:p>
          <a:p>
            <a:pPr lvl="1"/>
            <a:r>
              <a:rPr lang="de-DE" dirty="0"/>
              <a:t>Löhne, Gehälter, Miete, Marketing, Versicherungen…</a:t>
            </a:r>
          </a:p>
          <a:p>
            <a:endParaRPr lang="de-DE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b="1" dirty="0"/>
              <a:t>Deckungsbeitragsrechnung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/>
              <a:t>Zur Deckung der Fixkosten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/>
              <a:t>Verkaufspreis-variable Kosten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/>
              <a:t>Wichtig: Deckungsbeiträge positiv --- </a:t>
            </a:r>
            <a:r>
              <a:rPr lang="de-DE" b="1" dirty="0"/>
              <a:t>Break-Even-Point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planen: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3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3274" y="1113214"/>
            <a:ext cx="4463327" cy="613838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Break-even-point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0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Kosten die auftreten, bevor auch nur 1 Euro Umsatz da ist!</a:t>
            </a:r>
          </a:p>
          <a:p>
            <a:pPr lvl="1"/>
            <a:r>
              <a:rPr lang="de-DE" dirty="0"/>
              <a:t>Geschäftsausstattung</a:t>
            </a:r>
          </a:p>
          <a:p>
            <a:pPr lvl="1"/>
            <a:r>
              <a:rPr lang="de-DE" dirty="0"/>
              <a:t>Personalsuche</a:t>
            </a:r>
          </a:p>
          <a:p>
            <a:pPr lvl="1"/>
            <a:r>
              <a:rPr lang="de-DE" dirty="0"/>
              <a:t>Kaution</a:t>
            </a:r>
          </a:p>
          <a:p>
            <a:pPr lvl="1"/>
            <a:r>
              <a:rPr lang="de-DE" dirty="0"/>
              <a:t>Anmeldung Gewerbe</a:t>
            </a:r>
          </a:p>
          <a:p>
            <a:pPr lvl="1"/>
            <a:r>
              <a:rPr lang="de-DE" dirty="0"/>
              <a:t>Patentkosten/Markenanmeldung</a:t>
            </a:r>
          </a:p>
          <a:p>
            <a:pPr lvl="1"/>
            <a:r>
              <a:rPr lang="de-DE" dirty="0"/>
              <a:t>Eintragung ins Handelsregister</a:t>
            </a:r>
          </a:p>
          <a:p>
            <a:pPr lvl="1"/>
            <a:r>
              <a:rPr lang="de-DE" dirty="0"/>
              <a:t>Anwalt</a:t>
            </a:r>
          </a:p>
          <a:p>
            <a:pPr lvl="1"/>
            <a:r>
              <a:rPr lang="de-DE" dirty="0"/>
              <a:t>Technische Ausstattung</a:t>
            </a:r>
          </a:p>
          <a:p>
            <a:pPr lvl="1"/>
            <a:r>
              <a:rPr lang="de-DE" dirty="0"/>
              <a:t>Baukosten</a:t>
            </a:r>
          </a:p>
          <a:p>
            <a:pPr lvl="1"/>
            <a:r>
              <a:rPr lang="de-DE" dirty="0"/>
              <a:t>Maschinen</a:t>
            </a:r>
          </a:p>
          <a:p>
            <a:pPr lvl="1"/>
            <a:r>
              <a:rPr lang="de-DE" dirty="0" err="1"/>
              <a:t>Usw</a:t>
            </a:r>
            <a:r>
              <a:rPr lang="de-DE" dirty="0"/>
              <a:t>….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Gründungskosten: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5" name="Grafik 4" descr="Ein Bild, das draußen, Gras, Transport, LKW enthält.&#10;&#10;Automatisch generierte Beschreibung">
            <a:extLst>
              <a:ext uri="{FF2B5EF4-FFF2-40B4-BE49-F238E27FC236}">
                <a16:creationId xmlns="" xmlns:a16="http://schemas.microsoft.com/office/drawing/2014/main" id="{ECEA6041-DB9B-4D52-BB66-8263B00D2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09" y="2700780"/>
            <a:ext cx="3385624" cy="1902541"/>
          </a:xfrm>
          <a:prstGeom prst="rect">
            <a:avLst/>
          </a:prstGeom>
        </p:spPr>
      </p:pic>
      <p:pic>
        <p:nvPicPr>
          <p:cNvPr id="6" name="Grafik 5" descr="Ein Bild, das Transport, haltend enthält.&#10;&#10;Automatisch generierte Beschreibung">
            <a:extLst>
              <a:ext uri="{FF2B5EF4-FFF2-40B4-BE49-F238E27FC236}">
                <a16:creationId xmlns="" xmlns:a16="http://schemas.microsoft.com/office/drawing/2014/main" id="{EBCED7A4-1962-4B08-A74C-8C440D47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65" y="4728986"/>
            <a:ext cx="1692812" cy="16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3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Wichtig um die ersten Monate im Blick zu haben!</a:t>
            </a:r>
          </a:p>
          <a:p>
            <a:r>
              <a:rPr lang="de-DE" dirty="0"/>
              <a:t>Umsatz und Kosten werden verrechnet</a:t>
            </a:r>
          </a:p>
          <a:p>
            <a:r>
              <a:rPr lang="de-DE" dirty="0"/>
              <a:t>Verluste müssen in den Kapitalbedarf mit eingerechnet werden!</a:t>
            </a:r>
          </a:p>
          <a:p>
            <a:r>
              <a:rPr lang="de-DE" dirty="0"/>
              <a:t>Feststehende Kosten recherchieren und genau angeben</a:t>
            </a:r>
          </a:p>
          <a:p>
            <a:r>
              <a:rPr lang="de-DE" dirty="0"/>
              <a:t>Weitere Kosten realistisch schätzen</a:t>
            </a:r>
          </a:p>
          <a:p>
            <a:r>
              <a:rPr lang="de-DE" dirty="0"/>
              <a:t>12 Monate</a:t>
            </a:r>
          </a:p>
          <a:p>
            <a:r>
              <a:rPr lang="de-DE" dirty="0"/>
              <a:t>Umsatz aus Umsatzplanung</a:t>
            </a:r>
          </a:p>
          <a:p>
            <a:r>
              <a:rPr lang="de-DE" dirty="0"/>
              <a:t>Monatliche Ausgaben aufschlüsseln</a:t>
            </a:r>
          </a:p>
          <a:p>
            <a:pPr lvl="1"/>
            <a:r>
              <a:rPr lang="de-DE" dirty="0"/>
              <a:t>Miete</a:t>
            </a:r>
          </a:p>
          <a:p>
            <a:pPr lvl="1"/>
            <a:r>
              <a:rPr lang="de-DE" dirty="0"/>
              <a:t>Personal</a:t>
            </a:r>
          </a:p>
          <a:p>
            <a:pPr lvl="1"/>
            <a:r>
              <a:rPr lang="de-DE" dirty="0"/>
              <a:t>Material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Liquiditätsplan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9" y="1979113"/>
            <a:ext cx="8898191" cy="348650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381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Gründungskosten plus negative Bilanz aus Liquiditätsplan</a:t>
            </a:r>
          </a:p>
          <a:p>
            <a:endParaRPr lang="de-DE" dirty="0"/>
          </a:p>
          <a:p>
            <a:r>
              <a:rPr lang="de-DE" dirty="0"/>
              <a:t>Finanzierungsplan: (Wie decke ich die Kosten)</a:t>
            </a:r>
          </a:p>
          <a:p>
            <a:pPr lvl="1"/>
            <a:r>
              <a:rPr lang="de-DE" dirty="0"/>
              <a:t>Wichtig: Nicht nur Fremdmittel</a:t>
            </a:r>
          </a:p>
          <a:p>
            <a:pPr lvl="1"/>
            <a:r>
              <a:rPr lang="de-DE" dirty="0"/>
              <a:t>Eigener Anteil sollte da sein</a:t>
            </a:r>
          </a:p>
          <a:p>
            <a:r>
              <a:rPr lang="de-DE" dirty="0"/>
              <a:t>Bank möchte das Risiko nicht alleine tragen</a:t>
            </a:r>
          </a:p>
          <a:p>
            <a:endParaRPr lang="de-DE" dirty="0"/>
          </a:p>
          <a:p>
            <a:r>
              <a:rPr lang="de-DE" dirty="0"/>
              <a:t>Bei Jobcenter oder Arbeitsagentur:</a:t>
            </a:r>
          </a:p>
          <a:p>
            <a:pPr lvl="1"/>
            <a:r>
              <a:rPr lang="de-DE" dirty="0"/>
              <a:t>Wichtig: Aus Finanzplan muss hervor gehen, dass eine Gründung ohne die Mittel des Jobcenters oder der Arbeitsagentur nicht möglich wäre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Kapitalbedarf und Finanzplan: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0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32" y="1227552"/>
            <a:ext cx="7631127" cy="486664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17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Apple</a:t>
            </a:r>
          </a:p>
          <a:p>
            <a:r>
              <a:rPr lang="de-DE" b="1" dirty="0"/>
              <a:t>Microsoft</a:t>
            </a:r>
          </a:p>
          <a:p>
            <a:r>
              <a:rPr lang="de-DE" b="1" dirty="0"/>
              <a:t>Deutsche Bank</a:t>
            </a:r>
          </a:p>
          <a:p>
            <a:r>
              <a:rPr lang="de-DE" b="1" dirty="0"/>
              <a:t>Tesla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Elon</a:t>
            </a:r>
            <a:r>
              <a:rPr lang="de-DE" dirty="0"/>
              <a:t> </a:t>
            </a:r>
            <a:r>
              <a:rPr lang="de-DE" dirty="0" err="1"/>
              <a:t>Musk</a:t>
            </a:r>
            <a:endParaRPr lang="de-DE" dirty="0"/>
          </a:p>
          <a:p>
            <a:r>
              <a:rPr lang="de-DE" dirty="0"/>
              <a:t>1971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 ist CEO welcher Firma?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15" y="2260360"/>
            <a:ext cx="4613493" cy="28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Wichtigste Kennzahlen auf Jahresbasis</a:t>
            </a:r>
          </a:p>
          <a:p>
            <a:r>
              <a:rPr lang="de-DE" dirty="0"/>
              <a:t>3 oder 5 Jahre</a:t>
            </a:r>
          </a:p>
          <a:p>
            <a:r>
              <a:rPr lang="de-DE" dirty="0"/>
              <a:t>Schneller Blick ist die Gründung auf Jahre hinweg rentabel oder nicht</a:t>
            </a:r>
          </a:p>
          <a:p>
            <a:r>
              <a:rPr lang="de-DE" dirty="0"/>
              <a:t>Für Jobcenter 3 Jahre</a:t>
            </a:r>
          </a:p>
          <a:p>
            <a:r>
              <a:rPr lang="de-DE" dirty="0"/>
              <a:t>1. Jahr aus Liquiditätsplan</a:t>
            </a:r>
          </a:p>
          <a:p>
            <a:r>
              <a:rPr lang="de-DE" dirty="0"/>
              <a:t>Weitere Jahre schätzen</a:t>
            </a:r>
          </a:p>
          <a:p>
            <a:r>
              <a:rPr lang="de-DE" dirty="0"/>
              <a:t>Realistisch bleiben</a:t>
            </a:r>
          </a:p>
          <a:p>
            <a:r>
              <a:rPr lang="de-DE" b="1" dirty="0"/>
              <a:t>Investitionen und Personal planen</a:t>
            </a:r>
          </a:p>
          <a:p>
            <a:r>
              <a:rPr lang="de-DE" dirty="0"/>
              <a:t>Steigende Umsätze müssen erklärbar sein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Rentabilitätsplan: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4" y="1377863"/>
            <a:ext cx="8810242" cy="492927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394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2" y="2141950"/>
            <a:ext cx="4452419" cy="29501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600" dirty="0"/>
              <a:t>Das </a:t>
            </a:r>
            <a:r>
              <a:rPr lang="de-DE" sz="3600" dirty="0" err="1"/>
              <a:t>wars</a:t>
            </a:r>
            <a:r>
              <a:rPr lang="de-DE" sz="3600" dirty="0"/>
              <a:t> für heute </a:t>
            </a:r>
            <a:r>
              <a:rPr lang="de-DE" sz="3600" dirty="0">
                <a:sym typeface="Wingdings" panose="05000000000000000000" pitchFamily="2" charset="2"/>
              </a:rPr>
              <a:t>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25" y="2131165"/>
            <a:ext cx="4736924" cy="31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530338" y="1397837"/>
            <a:ext cx="8978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Danke für euere Aufmerksamkeit und bis bald!</a:t>
            </a:r>
          </a:p>
        </p:txBody>
      </p:sp>
      <p:pic>
        <p:nvPicPr>
          <p:cNvPr id="3" name="Grafik 2" descr="Ein Bild, das Objekt, Uhr enthält.&#10;&#10;Automatisch generierte Beschreibung">
            <a:extLst>
              <a:ext uri="{FF2B5EF4-FFF2-40B4-BE49-F238E27FC236}">
                <a16:creationId xmlns="" xmlns:a16="http://schemas.microsoft.com/office/drawing/2014/main" id="{41A7DD07-D68B-4669-B8AF-68958A3F1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7" y="2107363"/>
            <a:ext cx="3429837" cy="3352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C193FE19-B2FC-47DB-86DA-A30C185D1765}"/>
              </a:ext>
            </a:extLst>
          </p:cNvPr>
          <p:cNvSpPr txBox="1"/>
          <p:nvPr/>
        </p:nvSpPr>
        <p:spPr>
          <a:xfrm>
            <a:off x="5300038" y="2447365"/>
            <a:ext cx="3557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Kontakt:</a:t>
            </a:r>
          </a:p>
          <a:p>
            <a:endParaRPr lang="de-DE" dirty="0"/>
          </a:p>
          <a:p>
            <a:r>
              <a:rPr lang="de-DE" dirty="0"/>
              <a:t>IQ NRW </a:t>
            </a:r>
            <a:r>
              <a:rPr lang="de-DE" dirty="0" err="1"/>
              <a:t>ActNow</a:t>
            </a:r>
            <a:endParaRPr lang="de-DE" dirty="0"/>
          </a:p>
          <a:p>
            <a:r>
              <a:rPr lang="de-DE" dirty="0"/>
              <a:t>Koblenzer Straße 11</a:t>
            </a:r>
          </a:p>
          <a:p>
            <a:r>
              <a:rPr lang="de-DE" dirty="0"/>
              <a:t>50968 Köln</a:t>
            </a:r>
          </a:p>
          <a:p>
            <a:endParaRPr lang="de-DE" dirty="0"/>
          </a:p>
          <a:p>
            <a:r>
              <a:rPr lang="de-DE" dirty="0"/>
              <a:t>0163/2604019</a:t>
            </a:r>
          </a:p>
          <a:p>
            <a:endParaRPr lang="de-DE" dirty="0"/>
          </a:p>
          <a:p>
            <a:r>
              <a:rPr lang="de-DE" dirty="0"/>
              <a:t>messner@migrafrica.org</a:t>
            </a:r>
          </a:p>
        </p:txBody>
      </p:sp>
    </p:spTree>
    <p:extLst>
      <p:ext uri="{BB962C8B-B14F-4D97-AF65-F5344CB8AC3E}">
        <p14:creationId xmlns:p14="http://schemas.microsoft.com/office/powerpoint/2010/main" val="1221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Ebay</a:t>
            </a:r>
          </a:p>
          <a:p>
            <a:r>
              <a:rPr lang="de-DE" b="1" dirty="0"/>
              <a:t>Amazon</a:t>
            </a:r>
          </a:p>
          <a:p>
            <a:r>
              <a:rPr lang="de-DE" b="1" dirty="0" err="1"/>
              <a:t>Shopify</a:t>
            </a:r>
            <a:endParaRPr lang="de-DE" b="1" dirty="0"/>
          </a:p>
          <a:p>
            <a:r>
              <a:rPr lang="de-DE" b="1" dirty="0" err="1"/>
              <a:t>Lieferando</a:t>
            </a:r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r>
              <a:rPr lang="de-DE" dirty="0"/>
              <a:t>Jeff Bezos</a:t>
            </a:r>
          </a:p>
          <a:p>
            <a:r>
              <a:rPr lang="de-DE" dirty="0"/>
              <a:t>1964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 macht gerade sehr viel Geld mit?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30" y="2202427"/>
            <a:ext cx="5797463" cy="326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80105" y="2149053"/>
            <a:ext cx="7723425" cy="4183138"/>
          </a:xfrm>
        </p:spPr>
        <p:txBody>
          <a:bodyPr/>
          <a:lstStyle/>
          <a:p>
            <a:r>
              <a:rPr lang="de-DE" b="1" dirty="0"/>
              <a:t>Kanada</a:t>
            </a:r>
          </a:p>
          <a:p>
            <a:r>
              <a:rPr lang="de-DE" b="1" dirty="0"/>
              <a:t>Honduras</a:t>
            </a:r>
          </a:p>
          <a:p>
            <a:r>
              <a:rPr lang="de-DE" b="1" dirty="0"/>
              <a:t>Mexico</a:t>
            </a:r>
          </a:p>
          <a:p>
            <a:r>
              <a:rPr lang="de-DE" b="1" dirty="0"/>
              <a:t>Finnland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Justin Trudeau</a:t>
            </a:r>
          </a:p>
          <a:p>
            <a:r>
              <a:rPr lang="de-DE" dirty="0"/>
              <a:t>1971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 ist der Chef welchen Landes?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20" y="1992160"/>
            <a:ext cx="2282608" cy="34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Modeln</a:t>
            </a:r>
          </a:p>
          <a:p>
            <a:r>
              <a:rPr lang="de-DE" b="1" dirty="0"/>
              <a:t>KFZ Mechatronikerin </a:t>
            </a:r>
          </a:p>
          <a:p>
            <a:r>
              <a:rPr lang="de-DE" b="1" dirty="0"/>
              <a:t>Ministerpräsidentin</a:t>
            </a:r>
          </a:p>
          <a:p>
            <a:r>
              <a:rPr lang="de-DE" b="1" dirty="0"/>
              <a:t>Sportlerin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Sanna Marin</a:t>
            </a:r>
          </a:p>
          <a:p>
            <a:r>
              <a:rPr lang="de-DE" dirty="0"/>
              <a:t>1984</a:t>
            </a:r>
          </a:p>
          <a:p>
            <a:r>
              <a:rPr lang="de-DE" dirty="0"/>
              <a:t>Ministerpräsidentin von Finnland (Seit 2019)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macht diese Frau beruflich?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29" y="1985218"/>
            <a:ext cx="4893110" cy="275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30000" y="2161579"/>
            <a:ext cx="7723425" cy="4183138"/>
          </a:xfrm>
        </p:spPr>
        <p:txBody>
          <a:bodyPr/>
          <a:lstStyle/>
          <a:p>
            <a:r>
              <a:rPr lang="de-DE" b="1" dirty="0"/>
              <a:t>Deutschlands Familienministerin</a:t>
            </a:r>
          </a:p>
          <a:p>
            <a:r>
              <a:rPr lang="de-DE" b="1" dirty="0"/>
              <a:t>Präsidentin der EU Kommission</a:t>
            </a:r>
          </a:p>
          <a:p>
            <a:r>
              <a:rPr lang="de-DE" b="1" dirty="0"/>
              <a:t>Angela Merkels Schwester</a:t>
            </a:r>
          </a:p>
          <a:p>
            <a:r>
              <a:rPr lang="de-DE" b="1" dirty="0"/>
              <a:t>Ministerpräsidentin von Bayern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Ursula von der Leyen</a:t>
            </a:r>
          </a:p>
          <a:p>
            <a:r>
              <a:rPr lang="de-DE" dirty="0"/>
              <a:t>1958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 ist…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34" y="3213903"/>
            <a:ext cx="4845485" cy="27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würdet ihr euren Preis berechnen?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Wie berechne ich meinen Preis?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850324"/>
            <a:ext cx="5715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10" ma:contentTypeDescription="Ein neues Dokument erstellen." ma:contentTypeScope="" ma:versionID="e67798422fff7579d05c3437f5e9f858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2b5401d462b80aa0c2998c6e59f173b1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A63982-FDFA-4526-B11F-3398E6F44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f26af-b6a9-40ba-b203-e519c8245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D5AA7B-F16D-4090-890D-E35196CAC6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81744F-A9F3-4C67-B2CA-6B381BD48527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9acf26af-b6a9-40ba-b203-e519c82452ff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1223</Words>
  <Application>Microsoft Office PowerPoint</Application>
  <PresentationFormat>A4-Papier (210x297 mm)</PresentationFormat>
  <Paragraphs>392</Paragraphs>
  <Slides>43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Standarddesign</vt:lpstr>
      <vt:lpstr>PowerPoint-Präsentation</vt:lpstr>
      <vt:lpstr>Was machen wir heute?</vt:lpstr>
      <vt:lpstr>Was ließ dieser Mann als erster patentieren?</vt:lpstr>
      <vt:lpstr>Er ist CEO welcher Firma?</vt:lpstr>
      <vt:lpstr>Er macht gerade sehr viel Geld mit?</vt:lpstr>
      <vt:lpstr>Er ist der Chef welchen Landes?</vt:lpstr>
      <vt:lpstr>Was macht diese Frau beruflich?</vt:lpstr>
      <vt:lpstr>Sie ist…</vt:lpstr>
      <vt:lpstr>Wie berechne ich meinen Preis?</vt:lpstr>
      <vt:lpstr>PowerPoint-Präsentation</vt:lpstr>
      <vt:lpstr>Vorarbeit 1 Kundenanalyse</vt:lpstr>
      <vt:lpstr>Wichtige Fragen die ich beantworten muss:</vt:lpstr>
      <vt:lpstr>Vorarbeit 2: Analyse der Mitbewerber</vt:lpstr>
      <vt:lpstr>Preisberechnung:</vt:lpstr>
      <vt:lpstr>Ein Beispiel zum Markt</vt:lpstr>
      <vt:lpstr>PowerPoint-Präsentation</vt:lpstr>
      <vt:lpstr>PowerPoint-Präsentation</vt:lpstr>
      <vt:lpstr>Preisberechnung – Und los gehts</vt:lpstr>
      <vt:lpstr>Ein Beispiel: Gemeinkosten</vt:lpstr>
      <vt:lpstr>Einzelkosten:</vt:lpstr>
      <vt:lpstr>Berechnung Gemeinkostenzuschlag</vt:lpstr>
      <vt:lpstr>PowerPoint-Präsentation</vt:lpstr>
      <vt:lpstr>Berechnung Gewinn/Verlust pro Ware</vt:lpstr>
      <vt:lpstr>PowerPoint-Präsentation</vt:lpstr>
      <vt:lpstr>Weitere Informationen zum Preis</vt:lpstr>
      <vt:lpstr>Tipps zur Preisgestaltung: Auf die Psychologie achten!</vt:lpstr>
      <vt:lpstr>Ein kleiner Test:</vt:lpstr>
      <vt:lpstr>Der Anker Effekt</vt:lpstr>
      <vt:lpstr>Finanzen Finanzen Finanzen</vt:lpstr>
      <vt:lpstr>Der Finanzplan – Was muss rein?</vt:lpstr>
      <vt:lpstr>Umsatzplanung:</vt:lpstr>
      <vt:lpstr>Beispiel:</vt:lpstr>
      <vt:lpstr>Kosten planen:</vt:lpstr>
      <vt:lpstr>Break-even-point</vt:lpstr>
      <vt:lpstr>Gründungskosten:</vt:lpstr>
      <vt:lpstr>Liquiditätsplan</vt:lpstr>
      <vt:lpstr>PowerPoint-Präsentation</vt:lpstr>
      <vt:lpstr>Kapitalbedarf und Finanzplan:</vt:lpstr>
      <vt:lpstr>PowerPoint-Präsentation</vt:lpstr>
      <vt:lpstr>Rentabilitätsplan:</vt:lpstr>
      <vt:lpstr>PowerPoint-Präsentation</vt:lpstr>
      <vt:lpstr>Das wars für heute </vt:lpstr>
      <vt:lpstr>PowerPoint-Präsentation</vt:lpstr>
    </vt:vector>
  </TitlesOfParts>
  <Company>ZWH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lastModifiedBy>Benjamin Meßner</cp:lastModifiedBy>
  <cp:revision>599</cp:revision>
  <cp:lastPrinted>2011-05-03T14:13:48Z</cp:lastPrinted>
  <dcterms:created xsi:type="dcterms:W3CDTF">2005-03-10T11:43:20Z</dcterms:created>
  <dcterms:modified xsi:type="dcterms:W3CDTF">2021-01-22T13:40:10Z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