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webp" ContentType="image/jpeg"/>
  <Default Extension="rels" ContentType="application/vnd.openxmlformats-package.relationships+xml"/>
  <Default Extension="xml" ContentType="application/xml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6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7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heme/themeOverride6.xml" ContentType="application/vnd.openxmlformats-officedocument.themeOverr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heme/themeOverride7.xml" ContentType="application/vnd.openxmlformats-officedocument.themeOverr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4"/>
  </p:sldMasterIdLst>
  <p:notesMasterIdLst>
    <p:notesMasterId r:id="rId48"/>
  </p:notesMasterIdLst>
  <p:handoutMasterIdLst>
    <p:handoutMasterId r:id="rId49"/>
  </p:handoutMasterIdLst>
  <p:sldIdLst>
    <p:sldId id="297" r:id="rId5"/>
    <p:sldId id="298" r:id="rId6"/>
    <p:sldId id="312" r:id="rId7"/>
    <p:sldId id="342" r:id="rId8"/>
    <p:sldId id="343" r:id="rId9"/>
    <p:sldId id="340" r:id="rId10"/>
    <p:sldId id="317" r:id="rId11"/>
    <p:sldId id="318" r:id="rId12"/>
    <p:sldId id="319" r:id="rId13"/>
    <p:sldId id="320" r:id="rId14"/>
    <p:sldId id="321" r:id="rId15"/>
    <p:sldId id="322" r:id="rId16"/>
    <p:sldId id="323" r:id="rId17"/>
    <p:sldId id="326" r:id="rId18"/>
    <p:sldId id="325" r:id="rId19"/>
    <p:sldId id="327" r:id="rId20"/>
    <p:sldId id="328" r:id="rId21"/>
    <p:sldId id="332" r:id="rId22"/>
    <p:sldId id="338" r:id="rId23"/>
    <p:sldId id="333" r:id="rId24"/>
    <p:sldId id="334" r:id="rId25"/>
    <p:sldId id="335" r:id="rId26"/>
    <p:sldId id="339" r:id="rId27"/>
    <p:sldId id="336" r:id="rId28"/>
    <p:sldId id="337" r:id="rId29"/>
    <p:sldId id="330" r:id="rId30"/>
    <p:sldId id="277" r:id="rId31"/>
    <p:sldId id="300" r:id="rId32"/>
    <p:sldId id="302" r:id="rId33"/>
    <p:sldId id="304" r:id="rId34"/>
    <p:sldId id="262" r:id="rId35"/>
    <p:sldId id="303" r:id="rId36"/>
    <p:sldId id="341" r:id="rId37"/>
    <p:sldId id="329" r:id="rId38"/>
    <p:sldId id="273" r:id="rId39"/>
    <p:sldId id="305" r:id="rId40"/>
    <p:sldId id="306" r:id="rId41"/>
    <p:sldId id="276" r:id="rId42"/>
    <p:sldId id="307" r:id="rId43"/>
    <p:sldId id="309" r:id="rId44"/>
    <p:sldId id="308" r:id="rId45"/>
    <p:sldId id="310" r:id="rId46"/>
    <p:sldId id="311" r:id="rId47"/>
  </p:sldIdLst>
  <p:sldSz cx="9906000" cy="6858000" type="A4"/>
  <p:notesSz cx="7099300" cy="10234613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783">
          <p15:clr>
            <a:srgbClr val="A4A3A4"/>
          </p15:clr>
        </p15:guide>
        <p15:guide id="2" orient="horz" pos="2922">
          <p15:clr>
            <a:srgbClr val="A4A3A4"/>
          </p15:clr>
        </p15:guide>
        <p15:guide id="3" orient="horz" pos="3756">
          <p15:clr>
            <a:srgbClr val="A4A3A4"/>
          </p15:clr>
        </p15:guide>
        <p15:guide id="4" orient="horz" pos="459">
          <p15:clr>
            <a:srgbClr val="A4A3A4"/>
          </p15:clr>
        </p15:guide>
        <p15:guide id="5" orient="horz" pos="165">
          <p15:clr>
            <a:srgbClr val="A4A3A4"/>
          </p15:clr>
        </p15:guide>
        <p15:guide id="6" orient="horz" pos="4170">
          <p15:clr>
            <a:srgbClr val="A4A3A4"/>
          </p15:clr>
        </p15:guide>
        <p15:guide id="7" pos="462">
          <p15:clr>
            <a:srgbClr val="A4A3A4"/>
          </p15:clr>
        </p15:guide>
        <p15:guide id="8" pos="602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FD0CA"/>
    <a:srgbClr val="5FBBBA"/>
    <a:srgbClr val="606060"/>
    <a:srgbClr val="98CACA"/>
    <a:srgbClr val="B1D0C4"/>
    <a:srgbClr val="017C8E"/>
    <a:srgbClr val="95B7B3"/>
    <a:srgbClr val="99C9C9"/>
    <a:srgbClr val="989CA2"/>
    <a:srgbClr val="097C8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BC89EF96-8CEA-46FF-86C4-4CE0E7609802}" styleName="Helle Formatvorlage 3 - Akz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100" autoAdjust="0"/>
    <p:restoredTop sz="94407" autoAdjust="0"/>
  </p:normalViewPr>
  <p:slideViewPr>
    <p:cSldViewPr snapToGrid="0">
      <p:cViewPr>
        <p:scale>
          <a:sx n="76" d="100"/>
          <a:sy n="76" d="100"/>
        </p:scale>
        <p:origin x="-1164" y="30"/>
      </p:cViewPr>
      <p:guideLst>
        <p:guide orient="horz" pos="783"/>
        <p:guide orient="horz" pos="2922"/>
        <p:guide orient="horz" pos="3756"/>
        <p:guide orient="horz" pos="459"/>
        <p:guide orient="horz" pos="165"/>
        <p:guide orient="horz" pos="4170"/>
        <p:guide pos="462"/>
        <p:guide pos="602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presProps" Target="pres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tableStyles" Target="tableStyles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51" Type="http://schemas.openxmlformats.org/officeDocument/2006/relationships/viewProps" Target="view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3077914" cy="5100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9401" tIns="44700" rIns="89401" bIns="44700" numCol="1" anchor="t" anchorCtr="0" compatLnSpc="1">
            <a:prstTxWarp prst="textNoShape">
              <a:avLst/>
            </a:prstTxWarp>
          </a:bodyPr>
          <a:lstStyle>
            <a:lvl1pPr defTabSz="894872">
              <a:defRPr sz="1200"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1387" y="1"/>
            <a:ext cx="3076253" cy="5100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9401" tIns="44700" rIns="89401" bIns="44700" numCol="1" anchor="t" anchorCtr="0" compatLnSpc="1">
            <a:prstTxWarp prst="textNoShape">
              <a:avLst/>
            </a:prstTxWarp>
          </a:bodyPr>
          <a:lstStyle>
            <a:lvl1pPr algn="r" defTabSz="894872">
              <a:defRPr sz="1200"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024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2883"/>
            <a:ext cx="3077914" cy="5100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9401" tIns="44700" rIns="89401" bIns="44700" numCol="1" anchor="b" anchorCtr="0" compatLnSpc="1">
            <a:prstTxWarp prst="textNoShape">
              <a:avLst/>
            </a:prstTxWarp>
          </a:bodyPr>
          <a:lstStyle>
            <a:lvl1pPr defTabSz="894872">
              <a:defRPr sz="1200"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024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1387" y="9722883"/>
            <a:ext cx="3076253" cy="5100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9401" tIns="44700" rIns="89401" bIns="44700" numCol="1" anchor="b" anchorCtr="0" compatLnSpc="1">
            <a:prstTxWarp prst="textNoShape">
              <a:avLst/>
            </a:prstTxWarp>
          </a:bodyPr>
          <a:lstStyle>
            <a:lvl1pPr algn="r" defTabSz="894872">
              <a:defRPr sz="1200">
                <a:cs typeface="+mn-cs"/>
              </a:defRPr>
            </a:lvl1pPr>
          </a:lstStyle>
          <a:p>
            <a:pPr>
              <a:defRPr/>
            </a:pPr>
            <a:fld id="{BDF2DA32-46B7-4336-BF6D-52FA0161D1D4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600250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1026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9676" cy="544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751" tIns="47375" rIns="94751" bIns="47375" numCol="1" anchor="t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9635" name="Rectangle 1027"/>
          <p:cNvSpPr>
            <a:spLocks noGrp="1" noChangeArrowheads="1"/>
          </p:cNvSpPr>
          <p:nvPr>
            <p:ph type="dt" idx="1"/>
          </p:nvPr>
        </p:nvSpPr>
        <p:spPr bwMode="auto">
          <a:xfrm>
            <a:off x="4009759" y="0"/>
            <a:ext cx="3049676" cy="544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751" tIns="47375" rIns="94751" bIns="47375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25604" name="Rectangle 1028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12800" y="779463"/>
            <a:ext cx="5516563" cy="38195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69637" name="Rectangle 1029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63406" y="4830279"/>
            <a:ext cx="5214016" cy="4599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751" tIns="47375" rIns="94751" bIns="4737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/>
              <a:t>Klicken Sie, um die Formate des Vorlagentextes zu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69638" name="Rectangle 1030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40925"/>
            <a:ext cx="3049676" cy="4674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751" tIns="47375" rIns="94751" bIns="47375" numCol="1" anchor="b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9639" name="Rectangle 1031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09759" y="9740925"/>
            <a:ext cx="3049676" cy="4674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751" tIns="47375" rIns="94751" bIns="47375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A1BBF9E1-F222-4D5B-9B0A-09946E30C339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5877276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1031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defTabSz="946307" eaLnBrk="0" hangingPunct="0">
              <a:defRPr sz="2500">
                <a:solidFill>
                  <a:schemeClr val="tx1"/>
                </a:solidFill>
                <a:latin typeface="Arial" charset="0"/>
              </a:defRPr>
            </a:lvl1pPr>
            <a:lvl2pPr marL="771554" indent="-296751" defTabSz="946307" eaLnBrk="0" hangingPunct="0">
              <a:defRPr sz="2500">
                <a:solidFill>
                  <a:schemeClr val="tx1"/>
                </a:solidFill>
                <a:latin typeface="Arial" charset="0"/>
              </a:defRPr>
            </a:lvl2pPr>
            <a:lvl3pPr marL="1187006" indent="-237401" defTabSz="946307" eaLnBrk="0" hangingPunct="0">
              <a:defRPr sz="2500">
                <a:solidFill>
                  <a:schemeClr val="tx1"/>
                </a:solidFill>
                <a:latin typeface="Arial" charset="0"/>
              </a:defRPr>
            </a:lvl3pPr>
            <a:lvl4pPr marL="1661808" indent="-237401" defTabSz="946307" eaLnBrk="0" hangingPunct="0">
              <a:defRPr sz="2500">
                <a:solidFill>
                  <a:schemeClr val="tx1"/>
                </a:solidFill>
                <a:latin typeface="Arial" charset="0"/>
              </a:defRPr>
            </a:lvl4pPr>
            <a:lvl5pPr marL="2136610" indent="-237401" defTabSz="946307" eaLnBrk="0" hangingPunct="0">
              <a:defRPr sz="2500">
                <a:solidFill>
                  <a:schemeClr val="tx1"/>
                </a:solidFill>
                <a:latin typeface="Arial" charset="0"/>
              </a:defRPr>
            </a:lvl5pPr>
            <a:lvl6pPr marL="2611412" indent="-237401" defTabSz="946307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</a:defRPr>
            </a:lvl6pPr>
            <a:lvl7pPr marL="3086214" indent="-237401" defTabSz="946307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</a:defRPr>
            </a:lvl7pPr>
            <a:lvl8pPr marL="3561017" indent="-237401" defTabSz="946307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</a:defRPr>
            </a:lvl8pPr>
            <a:lvl9pPr marL="4035819" indent="-237401" defTabSz="946307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3469D518-E6EB-400C-87C3-FE9955680055}" type="slidenum">
              <a:rPr lang="de-DE" sz="1200" smtClean="0"/>
              <a:pPr eaLnBrk="1" hangingPunct="1">
                <a:defRPr/>
              </a:pPr>
              <a:t>1</a:t>
            </a:fld>
            <a:endParaRPr lang="de-DE" sz="1200" dirty="0"/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1031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defTabSz="946307" eaLnBrk="0" hangingPunct="0">
              <a:defRPr sz="2500">
                <a:solidFill>
                  <a:schemeClr val="tx1"/>
                </a:solidFill>
                <a:latin typeface="Arial" charset="0"/>
              </a:defRPr>
            </a:lvl1pPr>
            <a:lvl2pPr marL="771554" indent="-296751" defTabSz="946307" eaLnBrk="0" hangingPunct="0">
              <a:defRPr sz="2500">
                <a:solidFill>
                  <a:schemeClr val="tx1"/>
                </a:solidFill>
                <a:latin typeface="Arial" charset="0"/>
              </a:defRPr>
            </a:lvl2pPr>
            <a:lvl3pPr marL="1187006" indent="-237401" defTabSz="946307" eaLnBrk="0" hangingPunct="0">
              <a:defRPr sz="2500">
                <a:solidFill>
                  <a:schemeClr val="tx1"/>
                </a:solidFill>
                <a:latin typeface="Arial" charset="0"/>
              </a:defRPr>
            </a:lvl3pPr>
            <a:lvl4pPr marL="1661808" indent="-237401" defTabSz="946307" eaLnBrk="0" hangingPunct="0">
              <a:defRPr sz="2500">
                <a:solidFill>
                  <a:schemeClr val="tx1"/>
                </a:solidFill>
                <a:latin typeface="Arial" charset="0"/>
              </a:defRPr>
            </a:lvl4pPr>
            <a:lvl5pPr marL="2136610" indent="-237401" defTabSz="946307" eaLnBrk="0" hangingPunct="0">
              <a:defRPr sz="2500">
                <a:solidFill>
                  <a:schemeClr val="tx1"/>
                </a:solidFill>
                <a:latin typeface="Arial" charset="0"/>
              </a:defRPr>
            </a:lvl5pPr>
            <a:lvl6pPr marL="2611412" indent="-237401" defTabSz="946307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</a:defRPr>
            </a:lvl6pPr>
            <a:lvl7pPr marL="3086214" indent="-237401" defTabSz="946307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</a:defRPr>
            </a:lvl7pPr>
            <a:lvl8pPr marL="3561017" indent="-237401" defTabSz="946307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</a:defRPr>
            </a:lvl8pPr>
            <a:lvl9pPr marL="4035819" indent="-237401" defTabSz="946307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3469D518-E6EB-400C-87C3-FE9955680055}" type="slidenum">
              <a:rPr lang="de-DE" sz="1200" smtClean="0"/>
              <a:pPr eaLnBrk="1" hangingPunct="1">
                <a:defRPr/>
              </a:pPr>
              <a:t>32</a:t>
            </a:fld>
            <a:endParaRPr lang="de-DE" sz="1200" dirty="0"/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764841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Altersentlastungsbetrag: ab 64 Jahre: 17,6%, </a:t>
            </a:r>
            <a:r>
              <a:rPr lang="de-DE" dirty="0" err="1"/>
              <a:t>max</a:t>
            </a:r>
            <a:r>
              <a:rPr lang="de-DE" dirty="0"/>
              <a:t> 836 EUR</a:t>
            </a:r>
          </a:p>
          <a:p>
            <a:r>
              <a:rPr lang="de-DE" dirty="0"/>
              <a:t>Entlastungsbetrag für Alleinerziehende: 1.908 Euro</a:t>
            </a:r>
          </a:p>
          <a:p>
            <a:endParaRPr lang="de-DE" dirty="0"/>
          </a:p>
          <a:p>
            <a:r>
              <a:rPr lang="de-DE" dirty="0"/>
              <a:t>Zumutbare Belastungen: 1% bis 7% der Einkünfte, ja nach Höhe der </a:t>
            </a:r>
            <a:r>
              <a:rPr lang="de-DE" dirty="0" err="1"/>
              <a:t>Einknfte</a:t>
            </a:r>
            <a:r>
              <a:rPr lang="de-DE" dirty="0"/>
              <a:t> und Familienstatus</a:t>
            </a:r>
          </a:p>
          <a:p>
            <a:endParaRPr lang="de-DE" dirty="0"/>
          </a:p>
          <a:p>
            <a:r>
              <a:rPr lang="de-DE" dirty="0"/>
              <a:t>Kinderfreibetrag: 2.490 EUR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EE7A3E-CD4F-49F3-80E2-713D73C3D55C}" type="slidenum">
              <a:rPr lang="de-DE" smtClean="0"/>
              <a:t>35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957078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1031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defTabSz="946307" eaLnBrk="0" hangingPunct="0">
              <a:defRPr sz="2500">
                <a:solidFill>
                  <a:schemeClr val="tx1"/>
                </a:solidFill>
                <a:latin typeface="Arial" charset="0"/>
              </a:defRPr>
            </a:lvl1pPr>
            <a:lvl2pPr marL="771554" indent="-296751" defTabSz="946307" eaLnBrk="0" hangingPunct="0">
              <a:defRPr sz="2500">
                <a:solidFill>
                  <a:schemeClr val="tx1"/>
                </a:solidFill>
                <a:latin typeface="Arial" charset="0"/>
              </a:defRPr>
            </a:lvl2pPr>
            <a:lvl3pPr marL="1187006" indent="-237401" defTabSz="946307" eaLnBrk="0" hangingPunct="0">
              <a:defRPr sz="2500">
                <a:solidFill>
                  <a:schemeClr val="tx1"/>
                </a:solidFill>
                <a:latin typeface="Arial" charset="0"/>
              </a:defRPr>
            </a:lvl3pPr>
            <a:lvl4pPr marL="1661808" indent="-237401" defTabSz="946307" eaLnBrk="0" hangingPunct="0">
              <a:defRPr sz="2500">
                <a:solidFill>
                  <a:schemeClr val="tx1"/>
                </a:solidFill>
                <a:latin typeface="Arial" charset="0"/>
              </a:defRPr>
            </a:lvl4pPr>
            <a:lvl5pPr marL="2136610" indent="-237401" defTabSz="946307" eaLnBrk="0" hangingPunct="0">
              <a:defRPr sz="2500">
                <a:solidFill>
                  <a:schemeClr val="tx1"/>
                </a:solidFill>
                <a:latin typeface="Arial" charset="0"/>
              </a:defRPr>
            </a:lvl5pPr>
            <a:lvl6pPr marL="2611412" indent="-237401" defTabSz="946307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</a:defRPr>
            </a:lvl6pPr>
            <a:lvl7pPr marL="3086214" indent="-237401" defTabSz="946307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</a:defRPr>
            </a:lvl7pPr>
            <a:lvl8pPr marL="3561017" indent="-237401" defTabSz="946307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</a:defRPr>
            </a:lvl8pPr>
            <a:lvl9pPr marL="4035819" indent="-237401" defTabSz="946307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3469D518-E6EB-400C-87C3-FE9955680055}" type="slidenum">
              <a:rPr lang="de-DE" sz="1200" smtClean="0"/>
              <a:pPr eaLnBrk="1" hangingPunct="1">
                <a:defRPr/>
              </a:pPr>
              <a:t>36</a:t>
            </a:fld>
            <a:endParaRPr lang="de-DE" sz="1200" dirty="0"/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303806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Altersentlastungsbetrag: ab 64 Jahre: 17,6%, </a:t>
            </a:r>
            <a:r>
              <a:rPr lang="de-DE" dirty="0" err="1"/>
              <a:t>max</a:t>
            </a:r>
            <a:r>
              <a:rPr lang="de-DE" dirty="0"/>
              <a:t> 836 EUR</a:t>
            </a:r>
          </a:p>
          <a:p>
            <a:r>
              <a:rPr lang="de-DE" dirty="0"/>
              <a:t>Entlastungsbetrag für Alleinerziehende: 1.908 Euro</a:t>
            </a:r>
          </a:p>
          <a:p>
            <a:endParaRPr lang="de-DE" dirty="0"/>
          </a:p>
          <a:p>
            <a:r>
              <a:rPr lang="de-DE" dirty="0"/>
              <a:t>Zumutbare Belastungen: 1% bis 7% der Einkünfte, ja nach Höhe der </a:t>
            </a:r>
            <a:r>
              <a:rPr lang="de-DE" dirty="0" err="1"/>
              <a:t>Einknfte</a:t>
            </a:r>
            <a:r>
              <a:rPr lang="de-DE" dirty="0"/>
              <a:t> und Familienstatus</a:t>
            </a:r>
          </a:p>
          <a:p>
            <a:endParaRPr lang="de-DE" dirty="0"/>
          </a:p>
          <a:p>
            <a:r>
              <a:rPr lang="de-DE" dirty="0"/>
              <a:t>Kinderfreibetrag: 2.490 EUR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EE7A3E-CD4F-49F3-80E2-713D73C3D55C}" type="slidenum">
              <a:rPr lang="de-DE" smtClean="0"/>
              <a:t>38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0218662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1031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defTabSz="946307" eaLnBrk="0" hangingPunct="0">
              <a:defRPr sz="2500">
                <a:solidFill>
                  <a:schemeClr val="tx1"/>
                </a:solidFill>
                <a:latin typeface="Arial" charset="0"/>
              </a:defRPr>
            </a:lvl1pPr>
            <a:lvl2pPr marL="771554" indent="-296751" defTabSz="946307" eaLnBrk="0" hangingPunct="0">
              <a:defRPr sz="2500">
                <a:solidFill>
                  <a:schemeClr val="tx1"/>
                </a:solidFill>
                <a:latin typeface="Arial" charset="0"/>
              </a:defRPr>
            </a:lvl2pPr>
            <a:lvl3pPr marL="1187006" indent="-237401" defTabSz="946307" eaLnBrk="0" hangingPunct="0">
              <a:defRPr sz="2500">
                <a:solidFill>
                  <a:schemeClr val="tx1"/>
                </a:solidFill>
                <a:latin typeface="Arial" charset="0"/>
              </a:defRPr>
            </a:lvl3pPr>
            <a:lvl4pPr marL="1661808" indent="-237401" defTabSz="946307" eaLnBrk="0" hangingPunct="0">
              <a:defRPr sz="2500">
                <a:solidFill>
                  <a:schemeClr val="tx1"/>
                </a:solidFill>
                <a:latin typeface="Arial" charset="0"/>
              </a:defRPr>
            </a:lvl4pPr>
            <a:lvl5pPr marL="2136610" indent="-237401" defTabSz="946307" eaLnBrk="0" hangingPunct="0">
              <a:defRPr sz="2500">
                <a:solidFill>
                  <a:schemeClr val="tx1"/>
                </a:solidFill>
                <a:latin typeface="Arial" charset="0"/>
              </a:defRPr>
            </a:lvl5pPr>
            <a:lvl6pPr marL="2611412" indent="-237401" defTabSz="946307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</a:defRPr>
            </a:lvl6pPr>
            <a:lvl7pPr marL="3086214" indent="-237401" defTabSz="946307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</a:defRPr>
            </a:lvl7pPr>
            <a:lvl8pPr marL="3561017" indent="-237401" defTabSz="946307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</a:defRPr>
            </a:lvl8pPr>
            <a:lvl9pPr marL="4035819" indent="-237401" defTabSz="946307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3469D518-E6EB-400C-87C3-FE9955680055}" type="slidenum">
              <a:rPr lang="de-DE" sz="1200" smtClean="0"/>
              <a:pPr eaLnBrk="1" hangingPunct="1">
                <a:defRPr/>
              </a:pPr>
              <a:t>43</a:t>
            </a:fld>
            <a:endParaRPr lang="de-DE" sz="1200" dirty="0"/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1031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defTabSz="946307" eaLnBrk="0" hangingPunct="0">
              <a:defRPr sz="2500">
                <a:solidFill>
                  <a:schemeClr val="tx1"/>
                </a:solidFill>
                <a:latin typeface="Arial" charset="0"/>
              </a:defRPr>
            </a:lvl1pPr>
            <a:lvl2pPr marL="771554" indent="-296751" defTabSz="946307" eaLnBrk="0" hangingPunct="0">
              <a:defRPr sz="2500">
                <a:solidFill>
                  <a:schemeClr val="tx1"/>
                </a:solidFill>
                <a:latin typeface="Arial" charset="0"/>
              </a:defRPr>
            </a:lvl2pPr>
            <a:lvl3pPr marL="1187006" indent="-237401" defTabSz="946307" eaLnBrk="0" hangingPunct="0">
              <a:defRPr sz="2500">
                <a:solidFill>
                  <a:schemeClr val="tx1"/>
                </a:solidFill>
                <a:latin typeface="Arial" charset="0"/>
              </a:defRPr>
            </a:lvl3pPr>
            <a:lvl4pPr marL="1661808" indent="-237401" defTabSz="946307" eaLnBrk="0" hangingPunct="0">
              <a:defRPr sz="2500">
                <a:solidFill>
                  <a:schemeClr val="tx1"/>
                </a:solidFill>
                <a:latin typeface="Arial" charset="0"/>
              </a:defRPr>
            </a:lvl4pPr>
            <a:lvl5pPr marL="2136610" indent="-237401" defTabSz="946307" eaLnBrk="0" hangingPunct="0">
              <a:defRPr sz="2500">
                <a:solidFill>
                  <a:schemeClr val="tx1"/>
                </a:solidFill>
                <a:latin typeface="Arial" charset="0"/>
              </a:defRPr>
            </a:lvl5pPr>
            <a:lvl6pPr marL="2611412" indent="-237401" defTabSz="946307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</a:defRPr>
            </a:lvl6pPr>
            <a:lvl7pPr marL="3086214" indent="-237401" defTabSz="946307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</a:defRPr>
            </a:lvl7pPr>
            <a:lvl8pPr marL="3561017" indent="-237401" defTabSz="946307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</a:defRPr>
            </a:lvl8pPr>
            <a:lvl9pPr marL="4035819" indent="-237401" defTabSz="946307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3469D518-E6EB-400C-87C3-FE9955680055}" type="slidenum">
              <a:rPr lang="de-DE" sz="1200" smtClean="0"/>
              <a:pPr eaLnBrk="1" hangingPunct="1">
                <a:defRPr/>
              </a:pPr>
              <a:t>2</a:t>
            </a:fld>
            <a:endParaRPr lang="de-DE" sz="1200" dirty="0"/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1031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defTabSz="946307" eaLnBrk="0" hangingPunct="0">
              <a:defRPr sz="2500">
                <a:solidFill>
                  <a:schemeClr val="tx1"/>
                </a:solidFill>
                <a:latin typeface="Arial" charset="0"/>
              </a:defRPr>
            </a:lvl1pPr>
            <a:lvl2pPr marL="771554" indent="-296751" defTabSz="946307" eaLnBrk="0" hangingPunct="0">
              <a:defRPr sz="2500">
                <a:solidFill>
                  <a:schemeClr val="tx1"/>
                </a:solidFill>
                <a:latin typeface="Arial" charset="0"/>
              </a:defRPr>
            </a:lvl2pPr>
            <a:lvl3pPr marL="1187006" indent="-237401" defTabSz="946307" eaLnBrk="0" hangingPunct="0">
              <a:defRPr sz="2500">
                <a:solidFill>
                  <a:schemeClr val="tx1"/>
                </a:solidFill>
                <a:latin typeface="Arial" charset="0"/>
              </a:defRPr>
            </a:lvl3pPr>
            <a:lvl4pPr marL="1661808" indent="-237401" defTabSz="946307" eaLnBrk="0" hangingPunct="0">
              <a:defRPr sz="2500">
                <a:solidFill>
                  <a:schemeClr val="tx1"/>
                </a:solidFill>
                <a:latin typeface="Arial" charset="0"/>
              </a:defRPr>
            </a:lvl4pPr>
            <a:lvl5pPr marL="2136610" indent="-237401" defTabSz="946307" eaLnBrk="0" hangingPunct="0">
              <a:defRPr sz="2500">
                <a:solidFill>
                  <a:schemeClr val="tx1"/>
                </a:solidFill>
                <a:latin typeface="Arial" charset="0"/>
              </a:defRPr>
            </a:lvl5pPr>
            <a:lvl6pPr marL="2611412" indent="-237401" defTabSz="946307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</a:defRPr>
            </a:lvl6pPr>
            <a:lvl7pPr marL="3086214" indent="-237401" defTabSz="946307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</a:defRPr>
            </a:lvl7pPr>
            <a:lvl8pPr marL="3561017" indent="-237401" defTabSz="946307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</a:defRPr>
            </a:lvl8pPr>
            <a:lvl9pPr marL="4035819" indent="-237401" defTabSz="946307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3469D518-E6EB-400C-87C3-FE9955680055}" type="slidenum">
              <a:rPr lang="de-DE" sz="1200" smtClean="0"/>
              <a:pPr eaLnBrk="1" hangingPunct="1">
                <a:defRPr/>
              </a:pPr>
              <a:t>3</a:t>
            </a:fld>
            <a:endParaRPr lang="de-DE" sz="1200" dirty="0"/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568616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1BBF9E1-F222-4D5B-9B0A-09946E30C339}" type="slidenum">
              <a:rPr lang="de-DE" smtClean="0"/>
              <a:pPr>
                <a:defRPr/>
              </a:pPr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486710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EE7A3E-CD4F-49F3-80E2-713D73C3D55C}" type="slidenum">
              <a:rPr lang="de-DE" smtClean="0"/>
              <a:t>27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617771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1031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defTabSz="946307" eaLnBrk="0" hangingPunct="0">
              <a:defRPr sz="2500">
                <a:solidFill>
                  <a:schemeClr val="tx1"/>
                </a:solidFill>
                <a:latin typeface="Arial" charset="0"/>
              </a:defRPr>
            </a:lvl1pPr>
            <a:lvl2pPr marL="771554" indent="-296751" defTabSz="946307" eaLnBrk="0" hangingPunct="0">
              <a:defRPr sz="2500">
                <a:solidFill>
                  <a:schemeClr val="tx1"/>
                </a:solidFill>
                <a:latin typeface="Arial" charset="0"/>
              </a:defRPr>
            </a:lvl2pPr>
            <a:lvl3pPr marL="1187006" indent="-237401" defTabSz="946307" eaLnBrk="0" hangingPunct="0">
              <a:defRPr sz="2500">
                <a:solidFill>
                  <a:schemeClr val="tx1"/>
                </a:solidFill>
                <a:latin typeface="Arial" charset="0"/>
              </a:defRPr>
            </a:lvl3pPr>
            <a:lvl4pPr marL="1661808" indent="-237401" defTabSz="946307" eaLnBrk="0" hangingPunct="0">
              <a:defRPr sz="2500">
                <a:solidFill>
                  <a:schemeClr val="tx1"/>
                </a:solidFill>
                <a:latin typeface="Arial" charset="0"/>
              </a:defRPr>
            </a:lvl4pPr>
            <a:lvl5pPr marL="2136610" indent="-237401" defTabSz="946307" eaLnBrk="0" hangingPunct="0">
              <a:defRPr sz="2500">
                <a:solidFill>
                  <a:schemeClr val="tx1"/>
                </a:solidFill>
                <a:latin typeface="Arial" charset="0"/>
              </a:defRPr>
            </a:lvl5pPr>
            <a:lvl6pPr marL="2611412" indent="-237401" defTabSz="946307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</a:defRPr>
            </a:lvl6pPr>
            <a:lvl7pPr marL="3086214" indent="-237401" defTabSz="946307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</a:defRPr>
            </a:lvl7pPr>
            <a:lvl8pPr marL="3561017" indent="-237401" defTabSz="946307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</a:defRPr>
            </a:lvl8pPr>
            <a:lvl9pPr marL="4035819" indent="-237401" defTabSz="946307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3469D518-E6EB-400C-87C3-FE9955680055}" type="slidenum">
              <a:rPr lang="de-DE" sz="1200" smtClean="0"/>
              <a:pPr eaLnBrk="1" hangingPunct="1">
                <a:defRPr/>
              </a:pPr>
              <a:t>28</a:t>
            </a:fld>
            <a:endParaRPr lang="de-DE" sz="1200" dirty="0"/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1031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defTabSz="946307" eaLnBrk="0" hangingPunct="0">
              <a:defRPr sz="2500">
                <a:solidFill>
                  <a:schemeClr val="tx1"/>
                </a:solidFill>
                <a:latin typeface="Arial" charset="0"/>
              </a:defRPr>
            </a:lvl1pPr>
            <a:lvl2pPr marL="771554" indent="-296751" defTabSz="946307" eaLnBrk="0" hangingPunct="0">
              <a:defRPr sz="2500">
                <a:solidFill>
                  <a:schemeClr val="tx1"/>
                </a:solidFill>
                <a:latin typeface="Arial" charset="0"/>
              </a:defRPr>
            </a:lvl2pPr>
            <a:lvl3pPr marL="1187006" indent="-237401" defTabSz="946307" eaLnBrk="0" hangingPunct="0">
              <a:defRPr sz="2500">
                <a:solidFill>
                  <a:schemeClr val="tx1"/>
                </a:solidFill>
                <a:latin typeface="Arial" charset="0"/>
              </a:defRPr>
            </a:lvl3pPr>
            <a:lvl4pPr marL="1661808" indent="-237401" defTabSz="946307" eaLnBrk="0" hangingPunct="0">
              <a:defRPr sz="2500">
                <a:solidFill>
                  <a:schemeClr val="tx1"/>
                </a:solidFill>
                <a:latin typeface="Arial" charset="0"/>
              </a:defRPr>
            </a:lvl4pPr>
            <a:lvl5pPr marL="2136610" indent="-237401" defTabSz="946307" eaLnBrk="0" hangingPunct="0">
              <a:defRPr sz="2500">
                <a:solidFill>
                  <a:schemeClr val="tx1"/>
                </a:solidFill>
                <a:latin typeface="Arial" charset="0"/>
              </a:defRPr>
            </a:lvl5pPr>
            <a:lvl6pPr marL="2611412" indent="-237401" defTabSz="946307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</a:defRPr>
            </a:lvl6pPr>
            <a:lvl7pPr marL="3086214" indent="-237401" defTabSz="946307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</a:defRPr>
            </a:lvl7pPr>
            <a:lvl8pPr marL="3561017" indent="-237401" defTabSz="946307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</a:defRPr>
            </a:lvl8pPr>
            <a:lvl9pPr marL="4035819" indent="-237401" defTabSz="946307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3469D518-E6EB-400C-87C3-FE9955680055}" type="slidenum">
              <a:rPr lang="de-DE" sz="1200" smtClean="0"/>
              <a:pPr eaLnBrk="1" hangingPunct="1">
                <a:defRPr/>
              </a:pPr>
              <a:t>29</a:t>
            </a:fld>
            <a:endParaRPr lang="de-DE" sz="1200" dirty="0"/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331116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1031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defTabSz="946307" eaLnBrk="0" hangingPunct="0">
              <a:defRPr sz="2500">
                <a:solidFill>
                  <a:schemeClr val="tx1"/>
                </a:solidFill>
                <a:latin typeface="Arial" charset="0"/>
              </a:defRPr>
            </a:lvl1pPr>
            <a:lvl2pPr marL="771554" indent="-296751" defTabSz="946307" eaLnBrk="0" hangingPunct="0">
              <a:defRPr sz="2500">
                <a:solidFill>
                  <a:schemeClr val="tx1"/>
                </a:solidFill>
                <a:latin typeface="Arial" charset="0"/>
              </a:defRPr>
            </a:lvl2pPr>
            <a:lvl3pPr marL="1187006" indent="-237401" defTabSz="946307" eaLnBrk="0" hangingPunct="0">
              <a:defRPr sz="2500">
                <a:solidFill>
                  <a:schemeClr val="tx1"/>
                </a:solidFill>
                <a:latin typeface="Arial" charset="0"/>
              </a:defRPr>
            </a:lvl3pPr>
            <a:lvl4pPr marL="1661808" indent="-237401" defTabSz="946307" eaLnBrk="0" hangingPunct="0">
              <a:defRPr sz="2500">
                <a:solidFill>
                  <a:schemeClr val="tx1"/>
                </a:solidFill>
                <a:latin typeface="Arial" charset="0"/>
              </a:defRPr>
            </a:lvl4pPr>
            <a:lvl5pPr marL="2136610" indent="-237401" defTabSz="946307" eaLnBrk="0" hangingPunct="0">
              <a:defRPr sz="2500">
                <a:solidFill>
                  <a:schemeClr val="tx1"/>
                </a:solidFill>
                <a:latin typeface="Arial" charset="0"/>
              </a:defRPr>
            </a:lvl5pPr>
            <a:lvl6pPr marL="2611412" indent="-237401" defTabSz="946307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</a:defRPr>
            </a:lvl6pPr>
            <a:lvl7pPr marL="3086214" indent="-237401" defTabSz="946307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</a:defRPr>
            </a:lvl7pPr>
            <a:lvl8pPr marL="3561017" indent="-237401" defTabSz="946307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</a:defRPr>
            </a:lvl8pPr>
            <a:lvl9pPr marL="4035819" indent="-237401" defTabSz="946307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3469D518-E6EB-400C-87C3-FE9955680055}" type="slidenum">
              <a:rPr lang="de-DE" sz="1200" smtClean="0"/>
              <a:pPr eaLnBrk="1" hangingPunct="1">
                <a:defRPr/>
              </a:pPr>
              <a:t>30</a:t>
            </a:fld>
            <a:endParaRPr lang="de-DE" sz="1200" dirty="0"/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633245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EE7A3E-CD4F-49F3-80E2-713D73C3D55C}" type="slidenum">
              <a:rPr lang="de-DE" smtClean="0"/>
              <a:t>31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576332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28650" y="2124000"/>
            <a:ext cx="8420100" cy="1470025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lang="de-DE" sz="2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630000" y="3189600"/>
            <a:ext cx="6934200" cy="1752600"/>
          </a:xfrm>
          <a:prstGeom prst="rect">
            <a:avLst/>
          </a:prstGeom>
        </p:spPr>
        <p:txBody>
          <a:bodyPr/>
          <a:lstStyle>
            <a:lvl1pPr marL="0" indent="0" algn="l" rtl="0" fontAlgn="base">
              <a:spcBef>
                <a:spcPct val="50000"/>
              </a:spcBef>
              <a:spcAft>
                <a:spcPct val="0"/>
              </a:spcAft>
              <a:buNone/>
              <a:defRPr lang="de-DE" sz="1800" kern="1200" dirty="0">
                <a:solidFill>
                  <a:schemeClr val="bg2">
                    <a:lumMod val="75000"/>
                  </a:schemeClr>
                </a:solidFill>
                <a:latin typeface="Arial" charset="0"/>
                <a:ea typeface="+mn-ea"/>
                <a:cs typeface="+mn-cs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dirty="0"/>
              <a:t>Formatvorlage des Untertitelmasters durch Klicken bearbeiten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xmlns="" id="{5FE271D4-7FBC-3644-AE63-BB6D3A4DAD0D}"/>
              </a:ext>
            </a:extLst>
          </p:cNvPr>
          <p:cNvSpPr txBox="1"/>
          <p:nvPr userDrawn="1"/>
        </p:nvSpPr>
        <p:spPr>
          <a:xfrm>
            <a:off x="672957" y="6400800"/>
            <a:ext cx="4155897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xmlns="" id="{01FA9921-D861-AE43-80E7-C375F200618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33425" y="5909567"/>
            <a:ext cx="8846004" cy="7181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ext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1414464"/>
            <a:ext cx="7723187" cy="557212"/>
          </a:xfrm>
          <a:prstGeom prst="rect">
            <a:avLst/>
          </a:prstGeom>
        </p:spPr>
        <p:txBody>
          <a:bodyPr/>
          <a:lstStyle>
            <a:lvl1pPr algn="l" defTabSz="957263" rtl="0" eaLnBrk="0" fontAlgn="base" hangingPunct="0">
              <a:spcBef>
                <a:spcPct val="0"/>
              </a:spcBef>
              <a:spcAft>
                <a:spcPct val="0"/>
              </a:spcAft>
              <a:defRPr lang="de-DE" sz="20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30000" y="2124000"/>
            <a:ext cx="7723425" cy="4183138"/>
          </a:xfrm>
          <a:prstGeom prst="rect">
            <a:avLst/>
          </a:prstGeom>
        </p:spPr>
        <p:txBody>
          <a:bodyPr/>
          <a:lstStyle>
            <a:lvl1pPr marL="0" indent="0" algn="l" defTabSz="957263" rtl="0" fontAlgn="base">
              <a:spcBef>
                <a:spcPts val="0"/>
              </a:spcBef>
              <a:spcAft>
                <a:spcPts val="600"/>
              </a:spcAft>
              <a:buClr>
                <a:srgbClr val="1261A9"/>
              </a:buClr>
              <a:buNone/>
              <a:defRPr lang="de-DE" sz="1800" kern="1200" dirty="0" smtClean="0">
                <a:solidFill>
                  <a:schemeClr val="bg2">
                    <a:lumMod val="75000"/>
                  </a:schemeClr>
                </a:solidFill>
                <a:latin typeface="Arial" charset="0"/>
                <a:ea typeface="+mn-ea"/>
                <a:cs typeface="+mn-cs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dirty="0"/>
              <a:t>Textmasterformate durch Klicken bearbeiten</a:t>
            </a:r>
          </a:p>
        </p:txBody>
      </p:sp>
      <p:sp>
        <p:nvSpPr>
          <p:cNvPr id="4" name="Foliennummernplatzhalter 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BE3CE57F-3E20-4046-B8CE-CE5028262626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30000" y="2124001"/>
            <a:ext cx="7723425" cy="4183138"/>
          </a:xfrm>
          <a:prstGeom prst="rect">
            <a:avLst/>
          </a:prstGeom>
        </p:spPr>
        <p:txBody>
          <a:bodyPr/>
          <a:lstStyle>
            <a:lvl1pPr marL="180000" indent="-180000" algn="l" defTabSz="957263" rtl="0" fontAlgn="base">
              <a:spcBef>
                <a:spcPts val="600"/>
              </a:spcBef>
              <a:spcAft>
                <a:spcPct val="0"/>
              </a:spcAft>
              <a:buClr>
                <a:srgbClr val="99CACA"/>
              </a:buClr>
              <a:buFont typeface="Wingdings" pitchFamily="2" charset="2"/>
              <a:buChar char="§"/>
              <a:defRPr lang="de-DE" sz="1800" kern="1200" dirty="0" smtClean="0">
                <a:solidFill>
                  <a:schemeClr val="bg2">
                    <a:lumMod val="75000"/>
                  </a:schemeClr>
                </a:solidFill>
                <a:latin typeface="Arial" charset="0"/>
                <a:ea typeface="+mn-ea"/>
                <a:cs typeface="+mn-cs"/>
              </a:defRPr>
            </a:lvl1pPr>
            <a:lvl2pPr marL="540000" indent="-360000">
              <a:buClr>
                <a:srgbClr val="99CACA"/>
              </a:buClr>
              <a:buFont typeface="Arial" pitchFamily="34" charset="0"/>
              <a:buChar char="→"/>
              <a:defRPr lang="de-DE" sz="1800" kern="1200" dirty="0" smtClean="0">
                <a:solidFill>
                  <a:schemeClr val="bg2">
                    <a:lumMod val="75000"/>
                  </a:schemeClr>
                </a:solidFill>
                <a:latin typeface="Arial" charset="0"/>
                <a:ea typeface="+mn-ea"/>
                <a:cs typeface="+mn-cs"/>
              </a:defRPr>
            </a:lvl2pPr>
            <a:lvl5pPr marL="810000" indent="-270000" algn="l" defTabSz="957263" rtl="0" fontAlgn="base">
              <a:spcBef>
                <a:spcPts val="500"/>
              </a:spcBef>
              <a:spcAft>
                <a:spcPct val="0"/>
              </a:spcAft>
              <a:buClr>
                <a:srgbClr val="99CACA"/>
              </a:buClr>
              <a:buFont typeface="Arial" pitchFamily="34" charset="0"/>
              <a:buChar char="»"/>
              <a:defRPr lang="de-DE" sz="1800" kern="1200" dirty="0" smtClean="0">
                <a:solidFill>
                  <a:schemeClr val="bg2">
                    <a:lumMod val="75000"/>
                  </a:schemeClr>
                </a:solidFill>
                <a:latin typeface="Arial" charset="0"/>
                <a:ea typeface="+mn-ea"/>
                <a:cs typeface="+mn-cs"/>
              </a:defRPr>
            </a:lvl5pPr>
          </a:lstStyle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4"/>
            <a:r>
              <a:rPr lang="de-DE" dirty="0"/>
              <a:t>Dritte Ebene</a:t>
            </a:r>
          </a:p>
        </p:txBody>
      </p:sp>
      <p:sp>
        <p:nvSpPr>
          <p:cNvPr id="5" name="Titel 1"/>
          <p:cNvSpPr>
            <a:spLocks noGrp="1"/>
          </p:cNvSpPr>
          <p:nvPr>
            <p:ph type="title"/>
          </p:nvPr>
        </p:nvSpPr>
        <p:spPr>
          <a:xfrm>
            <a:off x="630238" y="1414464"/>
            <a:ext cx="7723187" cy="557212"/>
          </a:xfrm>
          <a:prstGeom prst="rect">
            <a:avLst/>
          </a:prstGeom>
        </p:spPr>
        <p:txBody>
          <a:bodyPr/>
          <a:lstStyle>
            <a:lvl1pPr algn="l" defTabSz="957263" rtl="0" eaLnBrk="0" fontAlgn="base" hangingPunct="0">
              <a:spcBef>
                <a:spcPct val="0"/>
              </a:spcBef>
              <a:spcAft>
                <a:spcPct val="0"/>
              </a:spcAft>
              <a:defRPr lang="de-DE" sz="20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4" name="Foliennummernplatzhalter 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C759C568-0496-43C5-94E1-024BC5BA41B4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rafik 8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33765"/>
            <a:ext cx="9906000" cy="132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9" name="Titelplatzhalter 5"/>
          <p:cNvSpPr>
            <a:spLocks noGrp="1"/>
          </p:cNvSpPr>
          <p:nvPr>
            <p:ph type="title"/>
          </p:nvPr>
        </p:nvSpPr>
        <p:spPr bwMode="auto">
          <a:xfrm>
            <a:off x="630238" y="1408113"/>
            <a:ext cx="7723187" cy="820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/>
              <a:t>Titelmasterformat durch Klicken bearbeiten</a:t>
            </a:r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4"/>
          </p:nvPr>
        </p:nvSpPr>
        <p:spPr>
          <a:xfrm>
            <a:off x="7356475" y="6403975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00">
                <a:solidFill>
                  <a:schemeClr val="tx1"/>
                </a:solidFill>
                <a:cs typeface="+mn-cs"/>
              </a:defRPr>
            </a:lvl1pPr>
          </a:lstStyle>
          <a:p>
            <a:pPr>
              <a:defRPr/>
            </a:pPr>
            <a:fld id="{3A774830-AD4E-4297-A02C-99176782BAA6}" type="slidenum">
              <a:rPr lang="de-DE" smtClean="0"/>
              <a:pPr>
                <a:defRPr/>
              </a:pPr>
              <a:t>‹Nr.›</a:t>
            </a:fld>
            <a:endParaRPr lang="de-DE" dirty="0"/>
          </a:p>
        </p:txBody>
      </p:sp>
      <p:sp>
        <p:nvSpPr>
          <p:cNvPr id="1031" name="Textplatzhalter 12"/>
          <p:cNvSpPr>
            <a:spLocks noGrp="1"/>
          </p:cNvSpPr>
          <p:nvPr>
            <p:ph type="body" idx="1"/>
          </p:nvPr>
        </p:nvSpPr>
        <p:spPr bwMode="auto">
          <a:xfrm>
            <a:off x="630238" y="2124075"/>
            <a:ext cx="7723187" cy="418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sp>
        <p:nvSpPr>
          <p:cNvPr id="21" name="Text Box 8"/>
          <p:cNvSpPr txBox="1">
            <a:spLocks noChangeArrowheads="1"/>
          </p:cNvSpPr>
          <p:nvPr userDrawn="1"/>
        </p:nvSpPr>
        <p:spPr bwMode="auto">
          <a:xfrm>
            <a:off x="628650" y="6476970"/>
            <a:ext cx="6829425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de-DE" sz="700" b="1" dirty="0"/>
              <a:t>Förderprogramm „Integration durch Qualifizierung (IQ)“  I  </a:t>
            </a:r>
            <a:r>
              <a:rPr lang="de-DE" sz="700" b="1" dirty="0" err="1"/>
              <a:t>www.iq</a:t>
            </a:r>
            <a:r>
              <a:rPr lang="de-DE" sz="700" b="1" dirty="0"/>
              <a:t>-netzwerk-</a:t>
            </a:r>
            <a:r>
              <a:rPr lang="de-DE" sz="700" b="1" dirty="0" err="1"/>
              <a:t>nrw.de</a:t>
            </a:r>
            <a:r>
              <a:rPr lang="de-DE" sz="700" b="1" dirty="0"/>
              <a:t>   </a:t>
            </a:r>
            <a:r>
              <a:rPr lang="de-DE" sz="700" dirty="0"/>
              <a:t>I   </a:t>
            </a:r>
            <a:r>
              <a:rPr lang="de-DE" sz="700" b="1" dirty="0"/>
              <a:t>2019 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xmlns="" id="{3F537CDB-AAD6-1543-A1C8-6A934CC7FB9D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2700" y="261622"/>
            <a:ext cx="1990352" cy="481327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</p:sldLayoutIdLst>
  <p:hf hdr="0" ftr="0" dt="0"/>
  <p:txStyles>
    <p:titleStyle>
      <a:lvl1pPr algn="l" defTabSz="957263" rtl="0" eaLnBrk="0" fontAlgn="base" hangingPunct="0">
        <a:spcBef>
          <a:spcPct val="0"/>
        </a:spcBef>
        <a:spcAft>
          <a:spcPct val="0"/>
        </a:spcAft>
        <a:defRPr lang="de-DE" sz="2000" b="1" kern="1200" dirty="0">
          <a:solidFill>
            <a:schemeClr val="tx1"/>
          </a:solidFill>
          <a:latin typeface="Arial" charset="0"/>
          <a:ea typeface="+mn-ea"/>
          <a:cs typeface="+mn-cs"/>
        </a:defRPr>
      </a:lvl1pPr>
      <a:lvl2pPr algn="l" defTabSz="957263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Arial" charset="0"/>
        </a:defRPr>
      </a:lvl2pPr>
      <a:lvl3pPr algn="l" defTabSz="957263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Arial" charset="0"/>
        </a:defRPr>
      </a:lvl3pPr>
      <a:lvl4pPr algn="l" defTabSz="957263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Arial" charset="0"/>
        </a:defRPr>
      </a:lvl4pPr>
      <a:lvl5pPr algn="l" defTabSz="957263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Arial" charset="0"/>
        </a:defRPr>
      </a:lvl5pPr>
      <a:lvl6pPr marL="457200" algn="ctr" defTabSz="957263" rtl="0" fontAlgn="base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Arial" charset="0"/>
        </a:defRPr>
      </a:lvl6pPr>
      <a:lvl7pPr marL="914400" algn="ctr" defTabSz="957263" rtl="0" fontAlgn="base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Arial" charset="0"/>
        </a:defRPr>
      </a:lvl7pPr>
      <a:lvl8pPr marL="1371600" algn="ctr" defTabSz="957263" rtl="0" fontAlgn="base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Arial" charset="0"/>
        </a:defRPr>
      </a:lvl8pPr>
      <a:lvl9pPr marL="1828800" algn="ctr" defTabSz="957263" rtl="0" fontAlgn="base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Arial" charset="0"/>
        </a:defRPr>
      </a:lvl9pPr>
    </p:titleStyle>
    <p:bodyStyle>
      <a:lvl1pPr marL="179388" indent="-179388" algn="l" defTabSz="957263" rtl="0" eaLnBrk="0" fontAlgn="base" hangingPunct="0">
        <a:spcBef>
          <a:spcPts val="600"/>
        </a:spcBef>
        <a:spcAft>
          <a:spcPct val="0"/>
        </a:spcAft>
        <a:buClr>
          <a:srgbClr val="99C9C9"/>
        </a:buClr>
        <a:buFont typeface="Wingdings" pitchFamily="2" charset="2"/>
        <a:buChar char="§"/>
        <a:defRPr lang="de-DE" kern="1200" dirty="0">
          <a:solidFill>
            <a:srgbClr val="606060"/>
          </a:solidFill>
          <a:latin typeface="Arial" charset="0"/>
          <a:ea typeface="+mn-ea"/>
          <a:cs typeface="+mn-cs"/>
        </a:defRPr>
      </a:lvl1pPr>
      <a:lvl2pPr marL="539750" indent="-358775" algn="l" defTabSz="957263" rtl="0" eaLnBrk="0" fontAlgn="base" hangingPunct="0">
        <a:spcBef>
          <a:spcPts val="500"/>
        </a:spcBef>
        <a:spcAft>
          <a:spcPct val="0"/>
        </a:spcAft>
        <a:buClr>
          <a:srgbClr val="99C9C9"/>
        </a:buClr>
        <a:buFont typeface="Arial" charset="0"/>
        <a:buChar char="→"/>
        <a:defRPr lang="de-DE" kern="1200" dirty="0">
          <a:solidFill>
            <a:srgbClr val="606060"/>
          </a:solidFill>
          <a:latin typeface="Arial" charset="0"/>
          <a:ea typeface="+mn-ea"/>
          <a:cs typeface="+mn-cs"/>
        </a:defRPr>
      </a:lvl2pPr>
      <a:lvl3pPr marL="809625" indent="-269875" algn="l" defTabSz="957263" rtl="0" eaLnBrk="0" fontAlgn="base" hangingPunct="0">
        <a:spcBef>
          <a:spcPts val="500"/>
        </a:spcBef>
        <a:spcAft>
          <a:spcPct val="0"/>
        </a:spcAft>
        <a:buClr>
          <a:srgbClr val="99C9C9"/>
        </a:buClr>
        <a:buFont typeface="Arial" charset="0"/>
        <a:buChar char="»"/>
        <a:defRPr>
          <a:solidFill>
            <a:srgbClr val="606060"/>
          </a:solidFill>
          <a:latin typeface="+mn-lt"/>
        </a:defRPr>
      </a:lvl3pPr>
      <a:lvl4pPr marL="1676400" indent="-239713" algn="l" defTabSz="957263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4pPr>
      <a:lvl5pPr marL="2154238" indent="-238125" algn="l" defTabSz="957263" rtl="0" eaLnBrk="0" fontAlgn="base" hangingPunct="0">
        <a:spcBef>
          <a:spcPct val="20000"/>
        </a:spcBef>
        <a:spcAft>
          <a:spcPct val="0"/>
        </a:spcAft>
        <a:buChar char="»"/>
        <a:defRPr lang="de-DE" kern="1200" dirty="0">
          <a:solidFill>
            <a:srgbClr val="606060"/>
          </a:solidFill>
          <a:latin typeface="Arial" charset="0"/>
          <a:ea typeface="+mn-ea"/>
          <a:cs typeface="+mn-cs"/>
        </a:defRPr>
      </a:lvl5pPr>
      <a:lvl6pPr marL="2611438" indent="-238125" algn="l" defTabSz="957263" rtl="0" fontAlgn="base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6pPr>
      <a:lvl7pPr marL="3068638" indent="-238125" algn="l" defTabSz="957263" rtl="0" fontAlgn="base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7pPr>
      <a:lvl8pPr marL="3525838" indent="-238125" algn="l" defTabSz="957263" rtl="0" fontAlgn="base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8pPr>
      <a:lvl9pPr marL="3983038" indent="-238125" algn="l" defTabSz="957263" rtl="0" fontAlgn="base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5.jpeg"/><Relationship Id="rId5" Type="http://schemas.openxmlformats.org/officeDocument/2006/relationships/image" Target="../media/image1.jpeg"/><Relationship Id="rId4" Type="http://schemas.openxmlformats.org/officeDocument/2006/relationships/image" Target="../media/image4.tif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https://de.statista.com/statistik/daten/studie/237346/umfrage/unternehmen-in-deutschland-nach-rechtsform-und-anzahl-der-beschaeftigten/#professional" TargetMode="Externa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7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3.xml"/><Relationship Id="rId4" Type="http://schemas.openxmlformats.org/officeDocument/2006/relationships/image" Target="../media/image35.web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4.xml"/><Relationship Id="rId4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jpeg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5.xml"/><Relationship Id="rId4" Type="http://schemas.openxmlformats.org/officeDocument/2006/relationships/image" Target="../media/image37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6.xml"/><Relationship Id="rId4" Type="http://schemas.openxmlformats.org/officeDocument/2006/relationships/image" Target="../media/image38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sv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7.xml"/><Relationship Id="rId5" Type="http://schemas.openxmlformats.org/officeDocument/2006/relationships/image" Target="../media/image15.svg"/><Relationship Id="rId4" Type="http://schemas.openxmlformats.org/officeDocument/2006/relationships/image" Target="../media/image4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xmlns="" id="{12E8D0A5-BC33-4F49-8005-3243CB7C2151}"/>
              </a:ext>
            </a:extLst>
          </p:cNvPr>
          <p:cNvSpPr/>
          <p:nvPr/>
        </p:nvSpPr>
        <p:spPr>
          <a:xfrm>
            <a:off x="0" y="927100"/>
            <a:ext cx="9906000" cy="264309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99CACA"/>
              </a:solidFill>
            </a:endParaRP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xmlns="" id="{965B2335-78A3-D146-9440-4CB45C7328F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</a:blip>
          <a:srcRect l="18353" r="21796"/>
          <a:stretch/>
        </p:blipFill>
        <p:spPr>
          <a:xfrm>
            <a:off x="-1" y="925417"/>
            <a:ext cx="9906001" cy="259343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hteck 6"/>
          <p:cNvSpPr/>
          <p:nvPr/>
        </p:nvSpPr>
        <p:spPr>
          <a:xfrm>
            <a:off x="0" y="3520531"/>
            <a:ext cx="9906001" cy="832393"/>
          </a:xfrm>
          <a:prstGeom prst="rect">
            <a:avLst/>
          </a:prstGeom>
          <a:solidFill>
            <a:srgbClr val="AFD0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99CACA"/>
              </a:solidFill>
            </a:endParaRPr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552450" y="3571875"/>
            <a:ext cx="9017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endParaRPr lang="de-DE" sz="800" dirty="0"/>
          </a:p>
          <a:p>
            <a:r>
              <a:rPr lang="de-DE" sz="2800" dirty="0">
                <a:solidFill>
                  <a:schemeClr val="bg1"/>
                </a:solidFill>
              </a:rPr>
              <a:t> </a:t>
            </a:r>
            <a:r>
              <a:rPr lang="de-DE" sz="2800" dirty="0" smtClean="0">
                <a:solidFill>
                  <a:schemeClr val="bg1"/>
                </a:solidFill>
              </a:rPr>
              <a:t>Von der Idee zum </a:t>
            </a:r>
            <a:r>
              <a:rPr lang="de-DE" sz="2800" smtClean="0">
                <a:solidFill>
                  <a:schemeClr val="bg1"/>
                </a:solidFill>
              </a:rPr>
              <a:t>Businessplan </a:t>
            </a:r>
            <a:r>
              <a:rPr lang="de-DE" sz="2800" smtClean="0">
                <a:solidFill>
                  <a:schemeClr val="bg1"/>
                </a:solidFill>
              </a:rPr>
              <a:t>#3</a:t>
            </a:r>
            <a:endParaRPr lang="de-DE" sz="2800" b="1" dirty="0">
              <a:solidFill>
                <a:schemeClr val="bg1"/>
              </a:solidFill>
            </a:endParaRPr>
          </a:p>
        </p:txBody>
      </p:sp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644526" y="4909976"/>
            <a:ext cx="6154308" cy="132343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de-DE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cs typeface="+mn-cs"/>
              </a:rPr>
              <a:t>Benjamin </a:t>
            </a:r>
            <a:r>
              <a:rPr lang="de-DE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cs typeface="+mn-cs"/>
              </a:rPr>
              <a:t>Meßner</a:t>
            </a:r>
            <a:endParaRPr lang="de-DE" sz="2000" dirty="0" smtClean="0">
              <a:solidFill>
                <a:schemeClr val="tx1">
                  <a:lumMod val="85000"/>
                  <a:lumOff val="15000"/>
                </a:schemeClr>
              </a:solidFill>
              <a:latin typeface="+mn-lt"/>
              <a:cs typeface="+mn-cs"/>
            </a:endParaRPr>
          </a:p>
          <a:p>
            <a:pPr eaLnBrk="1" hangingPunct="1">
              <a:spcBef>
                <a:spcPct val="50000"/>
              </a:spcBef>
              <a:defRPr/>
            </a:pPr>
            <a:r>
              <a:rPr lang="de-DE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cs typeface="+mn-cs"/>
              </a:rPr>
              <a:t>Steuern und Rechtsformen		</a:t>
            </a:r>
          </a:p>
          <a:p>
            <a:pPr eaLnBrk="1" hangingPunct="1">
              <a:spcBef>
                <a:spcPct val="50000"/>
              </a:spcBef>
              <a:defRPr/>
            </a:pPr>
            <a:r>
              <a:rPr lang="de-DE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cs typeface="+mn-cs"/>
              </a:rPr>
              <a:t>22.01.2021</a:t>
            </a:r>
            <a:endParaRPr lang="de-DE" sz="2000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7277100" y="6173053"/>
            <a:ext cx="234950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ts val="0"/>
              </a:spcBef>
              <a:defRPr/>
            </a:pPr>
            <a:r>
              <a:rPr lang="de-DE" sz="1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cs typeface="+mn-cs"/>
              </a:rPr>
              <a:t>www.iq</a:t>
            </a:r>
            <a:r>
              <a:rPr lang="de-DE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cs typeface="+mn-cs"/>
              </a:rPr>
              <a:t>-netzwerk-</a:t>
            </a:r>
            <a:r>
              <a:rPr lang="de-DE" sz="1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cs typeface="+mn-cs"/>
              </a:rPr>
              <a:t>nrw.de</a:t>
            </a:r>
            <a:endParaRPr lang="de-DE" sz="1400" b="1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  <a:cs typeface="+mn-cs"/>
            </a:endParaRPr>
          </a:p>
          <a:p>
            <a:pPr algn="r" eaLnBrk="1" hangingPunct="1">
              <a:spcBef>
                <a:spcPts val="0"/>
              </a:spcBef>
              <a:defRPr/>
            </a:pPr>
            <a:r>
              <a:rPr lang="de-DE" sz="1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cs typeface="+mn-cs"/>
              </a:rPr>
              <a:t>www.netzwerk-iq.de</a:t>
            </a:r>
            <a:endParaRPr lang="de-DE" sz="1400" b="1" dirty="0">
              <a:solidFill>
                <a:schemeClr val="bg2">
                  <a:lumMod val="75000"/>
                </a:schemeClr>
              </a:solidFill>
              <a:latin typeface="+mn-lt"/>
              <a:cs typeface="+mn-cs"/>
            </a:endParaRP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xmlns="" id="{DA41466A-AE2E-41A3-A70A-22631012E27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" y="4219890"/>
            <a:ext cx="9906000" cy="132720"/>
          </a:xfrm>
          <a:prstGeom prst="rect">
            <a:avLst/>
          </a:prstGeom>
          <a:solidFill>
            <a:srgbClr val="AFD0CA"/>
          </a:solidFill>
          <a:ln w="9525">
            <a:noFill/>
            <a:miter lim="800000"/>
            <a:headEnd/>
            <a:tailEnd/>
          </a:ln>
        </p:spPr>
      </p:pic>
      <p:sp>
        <p:nvSpPr>
          <p:cNvPr id="2" name="Rechteck 1">
            <a:extLst>
              <a:ext uri="{FF2B5EF4-FFF2-40B4-BE49-F238E27FC236}">
                <a16:creationId xmlns:a16="http://schemas.microsoft.com/office/drawing/2014/main" xmlns="" id="{287ABA26-8D83-0C4C-8B8B-3F2792B0539E}"/>
              </a:ext>
            </a:extLst>
          </p:cNvPr>
          <p:cNvSpPr/>
          <p:nvPr/>
        </p:nvSpPr>
        <p:spPr>
          <a:xfrm>
            <a:off x="-1" y="6454588"/>
            <a:ext cx="5325035" cy="4034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99CACA"/>
              </a:solidFill>
            </a:endParaRPr>
          </a:p>
        </p:txBody>
      </p:sp>
      <p:sp>
        <p:nvSpPr>
          <p:cNvPr id="14" name="Text Box 5">
            <a:extLst>
              <a:ext uri="{FF2B5EF4-FFF2-40B4-BE49-F238E27FC236}">
                <a16:creationId xmlns:a16="http://schemas.microsoft.com/office/drawing/2014/main" xmlns="" id="{14312002-E88F-F341-A959-B093A827C0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08413" y="5002309"/>
            <a:ext cx="2512434" cy="33855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endParaRPr lang="de-DE" sz="1600" dirty="0">
              <a:solidFill>
                <a:srgbClr val="FF0000"/>
              </a:solidFill>
              <a:latin typeface="+mn-lt"/>
              <a:cs typeface="+mn-cs"/>
            </a:endParaRPr>
          </a:p>
        </p:txBody>
      </p:sp>
      <p:sp>
        <p:nvSpPr>
          <p:cNvPr id="16" name="Text Box 5">
            <a:extLst>
              <a:ext uri="{FF2B5EF4-FFF2-40B4-BE49-F238E27FC236}">
                <a16:creationId xmlns:a16="http://schemas.microsoft.com/office/drawing/2014/main" xmlns="" id="{435E20F4-3AAD-DE49-B599-8CBEF8A36A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16362" y="1956257"/>
            <a:ext cx="2512434" cy="5847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de-DE" sz="1600" dirty="0">
                <a:solidFill>
                  <a:srgbClr val="FF0000"/>
                </a:solidFill>
                <a:latin typeface="+mn-lt"/>
                <a:cs typeface="+mn-cs"/>
              </a:rPr>
              <a:t>Hier kann ein Bild eingefügt werden</a:t>
            </a:r>
          </a:p>
        </p:txBody>
      </p:sp>
      <p:pic>
        <p:nvPicPr>
          <p:cNvPr id="5" name="Grafik 4" descr="Ein Bild, das Zeichnung enthält.&#10;&#10;Automatisch generierte Beschreibung">
            <a:extLst>
              <a:ext uri="{FF2B5EF4-FFF2-40B4-BE49-F238E27FC236}">
                <a16:creationId xmlns:a16="http://schemas.microsoft.com/office/drawing/2014/main" xmlns="" id="{D703E36C-4B9C-4345-9D86-73C2B9A4059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5169" y="1618499"/>
            <a:ext cx="2503627" cy="1260291"/>
          </a:xfrm>
          <a:prstGeom prst="rect">
            <a:avLst/>
          </a:prstGeom>
        </p:spPr>
      </p:pic>
      <p:pic>
        <p:nvPicPr>
          <p:cNvPr id="8" name="Grafik 7" descr="Ein Bild, das Zeichnung, Schild, Uhr enthält.&#10;&#10;Automatisch generierte Beschreibung">
            <a:extLst>
              <a:ext uri="{FF2B5EF4-FFF2-40B4-BE49-F238E27FC236}">
                <a16:creationId xmlns:a16="http://schemas.microsoft.com/office/drawing/2014/main" xmlns="" id="{C9E03318-8ABA-4E2C-A6BF-24FA03FE4E0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0974" y="4931642"/>
            <a:ext cx="3704953" cy="646331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478" y="1377863"/>
            <a:ext cx="8090198" cy="4854119"/>
          </a:xfr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59C568-0496-43C5-94E1-024BC5BA41B4}" type="slidenum">
              <a:rPr lang="de-DE" smtClean="0"/>
              <a:pPr>
                <a:defRPr/>
              </a:pPr>
              <a:t>10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9474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Kapitalgesellschaft</a:t>
            </a:r>
          </a:p>
          <a:p>
            <a:r>
              <a:rPr lang="de-DE" dirty="0" smtClean="0"/>
              <a:t>Gegründet von einem oder mehreren Gesellschafter(n)</a:t>
            </a:r>
          </a:p>
          <a:p>
            <a:r>
              <a:rPr lang="de-DE" dirty="0" smtClean="0"/>
              <a:t>Haftung nur mit Firmenvermögen</a:t>
            </a:r>
          </a:p>
          <a:p>
            <a:r>
              <a:rPr lang="de-DE" dirty="0" smtClean="0"/>
              <a:t>Startkapital 25.000 Euro</a:t>
            </a:r>
          </a:p>
          <a:p>
            <a:r>
              <a:rPr lang="de-DE" dirty="0" smtClean="0"/>
              <a:t>Eintrag ins Handelsregister</a:t>
            </a:r>
          </a:p>
          <a:p>
            <a:r>
              <a:rPr lang="de-DE" dirty="0" smtClean="0"/>
              <a:t>Gesellschafter Vertrag!</a:t>
            </a: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Gesellschaft mit beschränkter Haftung GmbH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59C568-0496-43C5-94E1-024BC5BA41B4}" type="slidenum">
              <a:rPr lang="de-DE" smtClean="0"/>
              <a:pPr>
                <a:defRPr/>
              </a:pPr>
              <a:t>11</a:t>
            </a:fld>
            <a:endParaRPr lang="de-DE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931" y="2880987"/>
            <a:ext cx="3879802" cy="3432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847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Kapitalgesellschaft</a:t>
            </a:r>
          </a:p>
          <a:p>
            <a:r>
              <a:rPr lang="de-DE" dirty="0" smtClean="0"/>
              <a:t>„mini GmbH“</a:t>
            </a:r>
          </a:p>
          <a:p>
            <a:r>
              <a:rPr lang="de-DE" dirty="0" smtClean="0"/>
              <a:t>Starkapital 1 Euro pro Gesellschafter</a:t>
            </a:r>
          </a:p>
          <a:p>
            <a:r>
              <a:rPr lang="de-DE" dirty="0" smtClean="0"/>
              <a:t>Eintrag ins Handelsregister</a:t>
            </a:r>
          </a:p>
          <a:p>
            <a:r>
              <a:rPr lang="de-DE" dirty="0" smtClean="0"/>
              <a:t>Gesellschaftervertrag</a:t>
            </a:r>
          </a:p>
          <a:p>
            <a:r>
              <a:rPr lang="de-DE" dirty="0" smtClean="0"/>
              <a:t>Haftung nur mit Firmenvermögen</a:t>
            </a:r>
          </a:p>
          <a:p>
            <a:r>
              <a:rPr lang="de-DE" dirty="0" smtClean="0"/>
              <a:t>Vor allem interessant für Junggründer</a:t>
            </a:r>
            <a:endParaRPr lang="de-DE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Unternehmergesellschaft UG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59C568-0496-43C5-94E1-024BC5BA41B4}" type="slidenum">
              <a:rPr lang="de-DE" smtClean="0"/>
              <a:pPr>
                <a:defRPr/>
              </a:pPr>
              <a:t>12</a:t>
            </a:fld>
            <a:endParaRPr lang="de-DE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5005" y="1792266"/>
            <a:ext cx="29464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469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7 Gründerinnen und Gründer (Unterschrift auf Satzung)</a:t>
            </a:r>
          </a:p>
          <a:p>
            <a:r>
              <a:rPr lang="de-DE" dirty="0" smtClean="0"/>
              <a:t>Satzung</a:t>
            </a:r>
          </a:p>
          <a:p>
            <a:r>
              <a:rPr lang="de-DE" dirty="0" smtClean="0"/>
              <a:t>Transparente Finanzen</a:t>
            </a:r>
          </a:p>
          <a:p>
            <a:r>
              <a:rPr lang="de-DE" dirty="0" smtClean="0"/>
              <a:t>Bei </a:t>
            </a:r>
            <a:r>
              <a:rPr lang="de-DE" dirty="0"/>
              <a:t>G</a:t>
            </a:r>
            <a:r>
              <a:rPr lang="de-DE" dirty="0" smtClean="0"/>
              <a:t>emeinnützigkeit – Spenden wichtig</a:t>
            </a:r>
          </a:p>
          <a:p>
            <a:r>
              <a:rPr lang="de-DE" dirty="0" smtClean="0"/>
              <a:t>Steuerliche Vorteile bei Gemeinnützigkeit </a:t>
            </a:r>
          </a:p>
          <a:p>
            <a:pPr lvl="1"/>
            <a:r>
              <a:rPr lang="de-DE" dirty="0" smtClean="0"/>
              <a:t>allen </a:t>
            </a:r>
            <a:r>
              <a:rPr lang="de-DE" dirty="0"/>
              <a:t>Menschen offen stehen und der Gemeinschaft </a:t>
            </a:r>
            <a:r>
              <a:rPr lang="de-DE" dirty="0" smtClean="0"/>
              <a:t>dienen</a:t>
            </a:r>
          </a:p>
          <a:p>
            <a:r>
              <a:rPr lang="de-DE" dirty="0" smtClean="0"/>
              <a:t>Verein als Arbeitgeber:</a:t>
            </a:r>
          </a:p>
          <a:p>
            <a:pPr lvl="1"/>
            <a:r>
              <a:rPr lang="de-DE" dirty="0" smtClean="0"/>
              <a:t>Beantragung Betriebsnummer bei der Agentur für Arbeit</a:t>
            </a:r>
          </a:p>
          <a:p>
            <a:pPr lvl="1"/>
            <a:r>
              <a:rPr lang="de-DE" dirty="0" smtClean="0"/>
              <a:t>Arbeitsvertrag</a:t>
            </a:r>
          </a:p>
          <a:p>
            <a:pPr lvl="1"/>
            <a:r>
              <a:rPr lang="de-DE" dirty="0" smtClean="0"/>
              <a:t>Krankenkasse …..</a:t>
            </a:r>
            <a:endParaRPr lang="de-DE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Eingetragener Verein e.V.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59C568-0496-43C5-94E1-024BC5BA41B4}" type="slidenum">
              <a:rPr lang="de-DE" smtClean="0"/>
              <a:pPr>
                <a:defRPr/>
              </a:pPr>
              <a:t>13</a:t>
            </a:fld>
            <a:endParaRPr lang="de-DE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931" y="1846596"/>
            <a:ext cx="6911917" cy="4428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993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Inhaltsplatzhalt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71035054"/>
              </p:ext>
            </p:extLst>
          </p:nvPr>
        </p:nvGraphicFramePr>
        <p:xfrm>
          <a:off x="492450" y="2642992"/>
          <a:ext cx="9064908" cy="210918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10818"/>
                <a:gridCol w="1510818"/>
                <a:gridCol w="1510818"/>
                <a:gridCol w="1510818"/>
                <a:gridCol w="1510818"/>
                <a:gridCol w="1510818"/>
              </a:tblGrid>
              <a:tr h="425332"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0-9 MA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10-49MA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20-249</a:t>
                      </a:r>
                      <a:r>
                        <a:rPr lang="de-DE" baseline="0" dirty="0" smtClean="0"/>
                        <a:t> MA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250+ MA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Gesamt</a:t>
                      </a:r>
                      <a:endParaRPr lang="de-DE" dirty="0"/>
                    </a:p>
                  </a:txBody>
                  <a:tcPr/>
                </a:tc>
              </a:tr>
              <a:tr h="524383"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Einzelunternehmen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</a:tr>
              <a:tr h="734136">
                <a:tc>
                  <a:txBody>
                    <a:bodyPr/>
                    <a:lstStyle/>
                    <a:p>
                      <a:r>
                        <a:rPr lang="de-DE" sz="12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Kapitalgesellschaften (GmbH, AG)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</a:tr>
              <a:tr h="425332"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Sonstige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Ihr seid dran: Was denkt ihr wieviel Unternehmen gibt es in Deutschland (aufgeteilt nach Mitarbeitenden und Rechtsformen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59C568-0496-43C5-94E1-024BC5BA41B4}" type="slidenum">
              <a:rPr lang="de-DE" smtClean="0"/>
              <a:pPr>
                <a:defRPr/>
              </a:pPr>
              <a:t>14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02516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Inhaltsplatzhalt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69870627"/>
              </p:ext>
            </p:extLst>
          </p:nvPr>
        </p:nvGraphicFramePr>
        <p:xfrm>
          <a:off x="317084" y="2179528"/>
          <a:ext cx="9190170" cy="24353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31695"/>
                <a:gridCol w="1531695"/>
                <a:gridCol w="1531695"/>
                <a:gridCol w="1531695"/>
                <a:gridCol w="1531695"/>
                <a:gridCol w="1531695"/>
              </a:tblGrid>
              <a:tr h="889432"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0-9 MA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10-49MA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20-249</a:t>
                      </a:r>
                      <a:r>
                        <a:rPr lang="de-DE" baseline="0" dirty="0" smtClean="0"/>
                        <a:t> MA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250+ MA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Gesamt</a:t>
                      </a:r>
                      <a:endParaRPr lang="de-DE" dirty="0"/>
                    </a:p>
                  </a:txBody>
                  <a:tcPr/>
                </a:tc>
              </a:tr>
              <a:tr h="515306"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Einzelunternehmen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800" dirty="0" smtClean="0"/>
                        <a:t>2.078.768</a:t>
                      </a:r>
                      <a:endParaRPr lang="de-DE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64.740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2.457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78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2.146.043</a:t>
                      </a:r>
                      <a:endParaRPr lang="de-DE" dirty="0"/>
                    </a:p>
                  </a:txBody>
                  <a:tcPr/>
                </a:tc>
              </a:tr>
              <a:tr h="515306">
                <a:tc>
                  <a:txBody>
                    <a:bodyPr/>
                    <a:lstStyle/>
                    <a:p>
                      <a:r>
                        <a:rPr lang="de-DE" sz="12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Kapitalgesellschaften (GmbH, AG)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530.852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152.527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42.920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9.980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736.279</a:t>
                      </a:r>
                      <a:endParaRPr lang="de-DE" dirty="0"/>
                    </a:p>
                  </a:txBody>
                  <a:tcPr/>
                </a:tc>
              </a:tr>
              <a:tr h="515306"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Sonstige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169.865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26.569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7.079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2.441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205.954</a:t>
                      </a:r>
                      <a:endParaRPr lang="de-DE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59C568-0496-43C5-94E1-024BC5BA41B4}" type="slidenum">
              <a:rPr lang="de-DE" smtClean="0"/>
              <a:pPr>
                <a:defRPr/>
              </a:pPr>
              <a:t>15</a:t>
            </a:fld>
            <a:endParaRPr lang="de-DE" dirty="0"/>
          </a:p>
        </p:txBody>
      </p:sp>
      <p:sp>
        <p:nvSpPr>
          <p:cNvPr id="6" name="Textfeld 5"/>
          <p:cNvSpPr txBox="1"/>
          <p:nvPr/>
        </p:nvSpPr>
        <p:spPr>
          <a:xfrm>
            <a:off x="5624187" y="4815731"/>
            <a:ext cx="382043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smtClean="0">
                <a:hlinkClick r:id="rId2"/>
              </a:rPr>
              <a:t>Quelle: https</a:t>
            </a:r>
            <a:r>
              <a:rPr lang="de-DE" sz="1200" dirty="0">
                <a:hlinkClick r:id="rId2"/>
              </a:rPr>
              <a:t>://de.statista.com/statistik/daten/studie/237346/umfrage/unternehmen-in-deutschland-nach-rechtsform-und-anzahl-der-beschaeftigten/#professional</a:t>
            </a:r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val="1689901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268" y="2124075"/>
            <a:ext cx="6313126" cy="4183063"/>
          </a:xfr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sz="3600" dirty="0" smtClean="0"/>
              <a:t>PAUSE!!!!!</a:t>
            </a:r>
            <a:endParaRPr lang="de-DE" sz="36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59C568-0496-43C5-94E1-024BC5BA41B4}" type="slidenum">
              <a:rPr lang="de-DE" smtClean="0"/>
              <a:pPr>
                <a:defRPr/>
              </a:pPr>
              <a:t>16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23339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4231" y="2507456"/>
            <a:ext cx="4775200" cy="3416300"/>
          </a:xfr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sz="3600" dirty="0" smtClean="0"/>
              <a:t>Steuern!!!</a:t>
            </a:r>
            <a:endParaRPr lang="de-DE" sz="36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59C568-0496-43C5-94E1-024BC5BA41B4}" type="slidenum">
              <a:rPr lang="de-DE" smtClean="0"/>
              <a:pPr>
                <a:defRPr/>
              </a:pPr>
              <a:t>17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64748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831" y="2472531"/>
            <a:ext cx="4572000" cy="3486150"/>
          </a:xfr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Quiz: Welche Steuern gibt bzw. gab es wirklich?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59C568-0496-43C5-94E1-024BC5BA41B4}" type="slidenum">
              <a:rPr lang="de-DE" smtClean="0"/>
              <a:pPr>
                <a:defRPr/>
              </a:pPr>
              <a:t>18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83443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2886" y="2343487"/>
            <a:ext cx="4724400" cy="2667000"/>
          </a:xfr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Biersteuer?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59C568-0496-43C5-94E1-024BC5BA41B4}" type="slidenum">
              <a:rPr lang="de-DE" smtClean="0"/>
              <a:pPr>
                <a:defRPr/>
              </a:pPr>
              <a:t>19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32816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haltsplatzhalter 1"/>
          <p:cNvSpPr txBox="1">
            <a:spLocks/>
          </p:cNvSpPr>
          <p:nvPr/>
        </p:nvSpPr>
        <p:spPr bwMode="auto">
          <a:xfrm>
            <a:off x="609598" y="2124074"/>
            <a:ext cx="7723187" cy="39512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180000" marR="0" lvl="0" indent="-180000" algn="l" defTabSz="957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99CACA"/>
              </a:buClr>
              <a:buSzTx/>
              <a:buFont typeface="Wingdings" pitchFamily="2" charset="2"/>
              <a:buChar char="§"/>
              <a:tabLst/>
              <a:defRPr/>
            </a:pPr>
            <a:r>
              <a:rPr lang="de-DE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+mn-cs"/>
              </a:rPr>
              <a:t>Rechtsformen</a:t>
            </a:r>
          </a:p>
          <a:p>
            <a:pPr marL="180000" marR="0" lvl="0" indent="-180000" algn="l" defTabSz="957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99CACA"/>
              </a:buClr>
              <a:buSzTx/>
              <a:buFont typeface="Wingdings" pitchFamily="2" charset="2"/>
              <a:buChar char="§"/>
              <a:tabLst/>
              <a:defRPr/>
            </a:pPr>
            <a:r>
              <a:rPr lang="de-DE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+mn-cs"/>
              </a:rPr>
              <a:t>Steuersystem</a:t>
            </a:r>
            <a:endParaRPr lang="de-DE" dirty="0">
              <a:solidFill>
                <a:schemeClr val="tx1">
                  <a:lumMod val="85000"/>
                  <a:lumOff val="15000"/>
                </a:schemeClr>
              </a:solidFill>
              <a:cs typeface="+mn-cs"/>
            </a:endParaRPr>
          </a:p>
          <a:p>
            <a:pPr marL="637200" lvl="1" indent="-180000" defTabSz="957263" eaLnBrk="0" hangingPunct="0">
              <a:buClr>
                <a:srgbClr val="99CACA"/>
              </a:buClr>
              <a:buFont typeface="Wingdings" pitchFamily="2" charset="2"/>
              <a:buChar char="§"/>
              <a:defRPr/>
            </a:pPr>
            <a:r>
              <a:rPr lang="de-DE" dirty="0">
                <a:solidFill>
                  <a:schemeClr val="tx1">
                    <a:lumMod val="85000"/>
                    <a:lumOff val="15000"/>
                  </a:schemeClr>
                </a:solidFill>
                <a:cs typeface="+mn-cs"/>
              </a:rPr>
              <a:t>Einkommenssteuer</a:t>
            </a:r>
          </a:p>
          <a:p>
            <a:pPr marL="637200" lvl="1" indent="-180000" defTabSz="957263" eaLnBrk="0" hangingPunct="0">
              <a:buClr>
                <a:srgbClr val="99CACA"/>
              </a:buClr>
              <a:buFont typeface="Wingdings" pitchFamily="2" charset="2"/>
              <a:buChar char="§"/>
              <a:defRPr/>
            </a:pPr>
            <a:r>
              <a:rPr lang="de-DE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+mn-cs"/>
              </a:rPr>
              <a:t>Umsatzsteuer</a:t>
            </a:r>
          </a:p>
          <a:p>
            <a:pPr marL="637200" lvl="1" indent="-180000" defTabSz="957263" eaLnBrk="0" hangingPunct="0">
              <a:buClr>
                <a:srgbClr val="99CACA"/>
              </a:buClr>
              <a:buFont typeface="Wingdings" pitchFamily="2" charset="2"/>
              <a:buChar char="§"/>
              <a:defRPr/>
            </a:pPr>
            <a:r>
              <a:rPr lang="de-DE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+mn-cs"/>
              </a:rPr>
              <a:t>Gewerbesteuer</a:t>
            </a:r>
          </a:p>
          <a:p>
            <a:pPr marL="180000" indent="-180000" defTabSz="957263" eaLnBrk="0" hangingPunct="0">
              <a:buClr>
                <a:srgbClr val="99CACA"/>
              </a:buClr>
              <a:buFont typeface="Wingdings" pitchFamily="2" charset="2"/>
              <a:buChar char="§"/>
              <a:defRPr/>
            </a:pPr>
            <a:r>
              <a:rPr lang="de-DE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+mn-cs"/>
              </a:rPr>
              <a:t>Aktuelle Entwicklungen</a:t>
            </a:r>
            <a:endParaRPr lang="de-DE" dirty="0">
              <a:solidFill>
                <a:schemeClr val="tx1">
                  <a:lumMod val="85000"/>
                  <a:lumOff val="15000"/>
                </a:schemeClr>
              </a:solidFill>
              <a:cs typeface="+mn-cs"/>
            </a:endParaRPr>
          </a:p>
        </p:txBody>
      </p:sp>
      <p:sp>
        <p:nvSpPr>
          <p:cNvPr id="5" name="Titel 7"/>
          <p:cNvSpPr>
            <a:spLocks noGrp="1"/>
          </p:cNvSpPr>
          <p:nvPr>
            <p:ph type="title"/>
          </p:nvPr>
        </p:nvSpPr>
        <p:spPr>
          <a:xfrm>
            <a:off x="630238" y="1414463"/>
            <a:ext cx="7723187" cy="822325"/>
          </a:xfrm>
        </p:spPr>
        <p:txBody>
          <a:bodyPr/>
          <a:lstStyle/>
          <a:p>
            <a:r>
              <a:rPr lang="de-DE" dirty="0">
                <a:solidFill>
                  <a:schemeClr val="tx1">
                    <a:lumMod val="85000"/>
                    <a:lumOff val="15000"/>
                  </a:schemeClr>
                </a:solidFill>
              </a:rPr>
              <a:t>Was machen wir heute?</a:t>
            </a:r>
            <a:endParaRPr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3" name="Foliennummernplatzhalter 7"/>
          <p:cNvSpPr>
            <a:spLocks noGrp="1"/>
          </p:cNvSpPr>
          <p:nvPr>
            <p:ph type="sldNum" sz="quarter" idx="10"/>
          </p:nvPr>
        </p:nvSpPr>
        <p:spPr>
          <a:xfrm>
            <a:off x="7356475" y="6403975"/>
            <a:ext cx="2311400" cy="365125"/>
          </a:xfrm>
        </p:spPr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C759C568-0496-43C5-94E1-024BC5BA41B4}" type="slidenum">
              <a:rPr lang="de-DE"/>
              <a:pPr>
                <a:defRPr/>
              </a:pPr>
              <a:t>2</a:t>
            </a:fld>
            <a:endParaRPr lang="de-DE" dirty="0"/>
          </a:p>
        </p:txBody>
      </p:sp>
      <p:pic>
        <p:nvPicPr>
          <p:cNvPr id="3" name="Grafik 2" descr="Ein Bild, das Zeichnung enthält.&#10;&#10;Automatisch generierte Beschreibung">
            <a:extLst>
              <a:ext uri="{FF2B5EF4-FFF2-40B4-BE49-F238E27FC236}">
                <a16:creationId xmlns:a16="http://schemas.microsoft.com/office/drawing/2014/main" xmlns="" id="{B338DE88-0EB2-4401-9906-E2A2332119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2199" y="2040453"/>
            <a:ext cx="2914650" cy="1932540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de-DE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Tanzsteuer?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59C568-0496-43C5-94E1-024BC5BA41B4}" type="slidenum">
              <a:rPr lang="de-DE" smtClean="0"/>
              <a:pPr>
                <a:defRPr/>
              </a:pPr>
              <a:t>20</a:t>
            </a:fld>
            <a:endParaRPr lang="de-DE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3073" y="2476499"/>
            <a:ext cx="3623675" cy="3623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024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2560" y="2292263"/>
            <a:ext cx="4370132" cy="2913421"/>
          </a:xfr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Schuhsteuer?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59C568-0496-43C5-94E1-024BC5BA41B4}" type="slidenum">
              <a:rPr lang="de-DE" smtClean="0"/>
              <a:pPr>
                <a:defRPr/>
              </a:pPr>
              <a:t>21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866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Hochzeitssteuer?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59C568-0496-43C5-94E1-024BC5BA41B4}" type="slidenum">
              <a:rPr lang="de-DE" smtClean="0"/>
              <a:pPr>
                <a:defRPr/>
              </a:pPr>
              <a:t>22</a:t>
            </a:fld>
            <a:endParaRPr lang="de-DE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409" y="2109787"/>
            <a:ext cx="4020854" cy="4079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419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5205" y="2331830"/>
            <a:ext cx="4308954" cy="3495246"/>
          </a:xfr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59C568-0496-43C5-94E1-024BC5BA41B4}" type="slidenum">
              <a:rPr lang="de-DE" smtClean="0"/>
              <a:pPr>
                <a:defRPr/>
              </a:pPr>
              <a:t>23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73130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de-DE" dirty="0"/>
          </a:p>
          <a:p>
            <a:endParaRPr lang="de-DE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Bartsteuer?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59C568-0496-43C5-94E1-024BC5BA41B4}" type="slidenum">
              <a:rPr lang="de-DE" smtClean="0"/>
              <a:pPr>
                <a:defRPr/>
              </a:pPr>
              <a:t>24</a:t>
            </a:fld>
            <a:endParaRPr lang="de-DE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461" y="2286000"/>
            <a:ext cx="2876289" cy="3137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936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2456" y="2267744"/>
            <a:ext cx="5238750" cy="3895725"/>
          </a:xfr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Prinzessinensteuer</a:t>
            </a:r>
            <a:r>
              <a:rPr lang="de-DE" dirty="0" smtClean="0"/>
              <a:t>?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59C568-0496-43C5-94E1-024BC5BA41B4}" type="slidenum">
              <a:rPr lang="de-DE" smtClean="0"/>
              <a:pPr>
                <a:defRPr/>
              </a:pPr>
              <a:t>25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869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7908" y="1178545"/>
            <a:ext cx="5698437" cy="5128594"/>
          </a:xfr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59C568-0496-43C5-94E1-024BC5BA41B4}" type="slidenum">
              <a:rPr lang="de-DE" smtClean="0"/>
              <a:pPr>
                <a:defRPr/>
              </a:pPr>
              <a:t>26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97753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70DA2A67-659C-4BA6-8407-5D547D7B1B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925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Einteilung</a:t>
            </a:r>
            <a:r>
              <a:rPr lang="de-DE" dirty="0"/>
              <a:t> </a:t>
            </a:r>
            <a:r>
              <a:rPr lang="de-DE" sz="2925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der Steuerarten</a:t>
            </a:r>
          </a:p>
        </p:txBody>
      </p:sp>
      <p:graphicFrame>
        <p:nvGraphicFramePr>
          <p:cNvPr id="6" name="Tabelle 6">
            <a:extLst>
              <a:ext uri="{FF2B5EF4-FFF2-40B4-BE49-F238E27FC236}">
                <a16:creationId xmlns:a16="http://schemas.microsoft.com/office/drawing/2014/main" xmlns="" id="{AA8D83B1-5C41-443A-9D48-DEBF2C65C671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81038" y="2126258"/>
          <a:ext cx="8543924" cy="3257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35981">
                  <a:extLst>
                    <a:ext uri="{9D8B030D-6E8A-4147-A177-3AD203B41FA5}">
                      <a16:colId xmlns:a16="http://schemas.microsoft.com/office/drawing/2014/main" xmlns="" val="2268218327"/>
                    </a:ext>
                  </a:extLst>
                </a:gridCol>
                <a:gridCol w="2135981">
                  <a:extLst>
                    <a:ext uri="{9D8B030D-6E8A-4147-A177-3AD203B41FA5}">
                      <a16:colId xmlns:a16="http://schemas.microsoft.com/office/drawing/2014/main" xmlns="" val="2403139076"/>
                    </a:ext>
                  </a:extLst>
                </a:gridCol>
                <a:gridCol w="2135981">
                  <a:extLst>
                    <a:ext uri="{9D8B030D-6E8A-4147-A177-3AD203B41FA5}">
                      <a16:colId xmlns:a16="http://schemas.microsoft.com/office/drawing/2014/main" xmlns="" val="3587286561"/>
                    </a:ext>
                  </a:extLst>
                </a:gridCol>
                <a:gridCol w="2135981">
                  <a:extLst>
                    <a:ext uri="{9D8B030D-6E8A-4147-A177-3AD203B41FA5}">
                      <a16:colId xmlns:a16="http://schemas.microsoft.com/office/drawing/2014/main" xmlns="" val="2580202414"/>
                    </a:ext>
                  </a:extLst>
                </a:gridCol>
              </a:tblGrid>
              <a:tr h="301308">
                <a:tc gridSpan="2">
                  <a:txBody>
                    <a:bodyPr/>
                    <a:lstStyle/>
                    <a:p>
                      <a:pPr algn="ctr"/>
                      <a:r>
                        <a:rPr lang="de-DE" sz="1500" dirty="0"/>
                        <a:t>Besitzsteuern</a:t>
                      </a:r>
                    </a:p>
                  </a:txBody>
                  <a:tcPr marL="74295" marR="74295" marT="37148" marB="37148"/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500" dirty="0"/>
                        <a:t>Verkehrssteuern</a:t>
                      </a:r>
                    </a:p>
                  </a:txBody>
                  <a:tcPr marL="74295" marR="74295" marT="37148" marB="3714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500" dirty="0"/>
                        <a:t>Verbrauchssteuern</a:t>
                      </a:r>
                    </a:p>
                  </a:txBody>
                  <a:tcPr marL="74295" marR="74295" marT="37148" marB="37148"/>
                </a:tc>
                <a:extLst>
                  <a:ext uri="{0D108BD9-81ED-4DB2-BD59-A6C34878D82A}">
                    <a16:rowId xmlns:a16="http://schemas.microsoft.com/office/drawing/2014/main" xmlns="" val="1971369476"/>
                  </a:ext>
                </a:extLst>
              </a:tr>
              <a:tr h="301308">
                <a:tc>
                  <a:txBody>
                    <a:bodyPr/>
                    <a:lstStyle/>
                    <a:p>
                      <a:pPr algn="ctr"/>
                      <a:r>
                        <a:rPr lang="de-DE" sz="1500" b="1" dirty="0"/>
                        <a:t>vom Einkommen</a:t>
                      </a:r>
                    </a:p>
                  </a:txBody>
                  <a:tcPr marL="74295" marR="74295" marT="37148" marB="3714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500" b="1" dirty="0"/>
                        <a:t>vom Vermögen</a:t>
                      </a:r>
                    </a:p>
                  </a:txBody>
                  <a:tcPr marL="74295" marR="74295" marT="37148" marB="37148"/>
                </a:tc>
                <a:tc>
                  <a:txBody>
                    <a:bodyPr/>
                    <a:lstStyle/>
                    <a:p>
                      <a:endParaRPr lang="de-DE" sz="1500"/>
                    </a:p>
                  </a:txBody>
                  <a:tcPr marL="74295" marR="74295" marT="37148" marB="37148"/>
                </a:tc>
                <a:tc>
                  <a:txBody>
                    <a:bodyPr/>
                    <a:lstStyle/>
                    <a:p>
                      <a:endParaRPr lang="de-DE" sz="1500"/>
                    </a:p>
                  </a:txBody>
                  <a:tcPr marL="74295" marR="74295" marT="37148" marB="37148"/>
                </a:tc>
                <a:extLst>
                  <a:ext uri="{0D108BD9-81ED-4DB2-BD59-A6C34878D82A}">
                    <a16:rowId xmlns:a16="http://schemas.microsoft.com/office/drawing/2014/main" xmlns="" val="2658752730"/>
                  </a:ext>
                </a:extLst>
              </a:tr>
              <a:tr h="301308">
                <a:tc>
                  <a:txBody>
                    <a:bodyPr/>
                    <a:lstStyle/>
                    <a:p>
                      <a:r>
                        <a:rPr lang="de-DE" sz="1500" dirty="0"/>
                        <a:t>Einkommensteuer</a:t>
                      </a:r>
                    </a:p>
                  </a:txBody>
                  <a:tcPr marL="74295" marR="74295" marT="37148" marB="37148"/>
                </a:tc>
                <a:tc>
                  <a:txBody>
                    <a:bodyPr/>
                    <a:lstStyle/>
                    <a:p>
                      <a:r>
                        <a:rPr lang="de-DE" sz="1500" dirty="0"/>
                        <a:t>Erbschaftssteuer</a:t>
                      </a:r>
                    </a:p>
                  </a:txBody>
                  <a:tcPr marL="74295" marR="74295" marT="37148" marB="37148"/>
                </a:tc>
                <a:tc>
                  <a:txBody>
                    <a:bodyPr/>
                    <a:lstStyle/>
                    <a:p>
                      <a:r>
                        <a:rPr lang="de-DE" sz="1500" dirty="0"/>
                        <a:t>Umsatzsteuer</a:t>
                      </a:r>
                    </a:p>
                  </a:txBody>
                  <a:tcPr marL="74295" marR="74295" marT="37148" marB="37148"/>
                </a:tc>
                <a:tc>
                  <a:txBody>
                    <a:bodyPr/>
                    <a:lstStyle/>
                    <a:p>
                      <a:r>
                        <a:rPr lang="de-DE" sz="1500" dirty="0"/>
                        <a:t>Energiesteuer</a:t>
                      </a:r>
                    </a:p>
                  </a:txBody>
                  <a:tcPr marL="74295" marR="74295" marT="37148" marB="37148"/>
                </a:tc>
                <a:extLst>
                  <a:ext uri="{0D108BD9-81ED-4DB2-BD59-A6C34878D82A}">
                    <a16:rowId xmlns:a16="http://schemas.microsoft.com/office/drawing/2014/main" xmlns="" val="70282871"/>
                  </a:ext>
                </a:extLst>
              </a:tr>
              <a:tr h="301308">
                <a:tc>
                  <a:txBody>
                    <a:bodyPr/>
                    <a:lstStyle/>
                    <a:p>
                      <a:r>
                        <a:rPr lang="de-DE" sz="1500" dirty="0"/>
                        <a:t>Körperschaftsteuer</a:t>
                      </a:r>
                    </a:p>
                  </a:txBody>
                  <a:tcPr marL="74295" marR="74295" marT="37148" marB="37148"/>
                </a:tc>
                <a:tc>
                  <a:txBody>
                    <a:bodyPr/>
                    <a:lstStyle/>
                    <a:p>
                      <a:endParaRPr lang="de-DE" sz="1500"/>
                    </a:p>
                  </a:txBody>
                  <a:tcPr marL="74295" marR="74295" marT="37148" marB="37148"/>
                </a:tc>
                <a:tc>
                  <a:txBody>
                    <a:bodyPr/>
                    <a:lstStyle/>
                    <a:p>
                      <a:r>
                        <a:rPr lang="de-DE" sz="1500" dirty="0"/>
                        <a:t>Grunderwerbsteuer</a:t>
                      </a:r>
                    </a:p>
                  </a:txBody>
                  <a:tcPr marL="74295" marR="74295" marT="37148" marB="37148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500" dirty="0"/>
                        <a:t>Mineralölsteuer</a:t>
                      </a:r>
                    </a:p>
                  </a:txBody>
                  <a:tcPr marL="74295" marR="74295" marT="37148" marB="37148"/>
                </a:tc>
                <a:extLst>
                  <a:ext uri="{0D108BD9-81ED-4DB2-BD59-A6C34878D82A}">
                    <a16:rowId xmlns:a16="http://schemas.microsoft.com/office/drawing/2014/main" xmlns="" val="2877402496"/>
                  </a:ext>
                </a:extLst>
              </a:tr>
              <a:tr h="301308">
                <a:tc>
                  <a:txBody>
                    <a:bodyPr/>
                    <a:lstStyle/>
                    <a:p>
                      <a:r>
                        <a:rPr lang="de-DE" sz="1500" dirty="0"/>
                        <a:t>Solidaritätszuschlag</a:t>
                      </a:r>
                    </a:p>
                  </a:txBody>
                  <a:tcPr marL="74295" marR="74295" marT="37148" marB="37148"/>
                </a:tc>
                <a:tc>
                  <a:txBody>
                    <a:bodyPr/>
                    <a:lstStyle/>
                    <a:p>
                      <a:endParaRPr lang="de-DE" sz="1500" dirty="0"/>
                    </a:p>
                  </a:txBody>
                  <a:tcPr marL="74295" marR="74295" marT="37148" marB="37148"/>
                </a:tc>
                <a:tc>
                  <a:txBody>
                    <a:bodyPr/>
                    <a:lstStyle/>
                    <a:p>
                      <a:r>
                        <a:rPr lang="de-DE" sz="1500" dirty="0"/>
                        <a:t>Kraftfahrzeugsteuer</a:t>
                      </a:r>
                    </a:p>
                  </a:txBody>
                  <a:tcPr marL="74295" marR="74295" marT="37148" marB="37148"/>
                </a:tc>
                <a:tc>
                  <a:txBody>
                    <a:bodyPr/>
                    <a:lstStyle/>
                    <a:p>
                      <a:r>
                        <a:rPr lang="de-DE" sz="1500" dirty="0"/>
                        <a:t>Branntweinsteuer</a:t>
                      </a:r>
                    </a:p>
                  </a:txBody>
                  <a:tcPr marL="74295" marR="74295" marT="37148" marB="37148"/>
                </a:tc>
                <a:extLst>
                  <a:ext uri="{0D108BD9-81ED-4DB2-BD59-A6C34878D82A}">
                    <a16:rowId xmlns:a16="http://schemas.microsoft.com/office/drawing/2014/main" xmlns="" val="2474693393"/>
                  </a:ext>
                </a:extLst>
              </a:tr>
              <a:tr h="301308">
                <a:tc>
                  <a:txBody>
                    <a:bodyPr/>
                    <a:lstStyle/>
                    <a:p>
                      <a:r>
                        <a:rPr lang="de-DE" sz="1500" dirty="0"/>
                        <a:t>Gewerbeertragsteuer</a:t>
                      </a:r>
                    </a:p>
                  </a:txBody>
                  <a:tcPr marL="74295" marR="74295" marT="37148" marB="37148"/>
                </a:tc>
                <a:tc>
                  <a:txBody>
                    <a:bodyPr/>
                    <a:lstStyle/>
                    <a:p>
                      <a:endParaRPr lang="de-DE" sz="1500"/>
                    </a:p>
                  </a:txBody>
                  <a:tcPr marL="74295" marR="74295" marT="37148" marB="37148"/>
                </a:tc>
                <a:tc>
                  <a:txBody>
                    <a:bodyPr/>
                    <a:lstStyle/>
                    <a:p>
                      <a:r>
                        <a:rPr lang="de-DE" sz="1500" dirty="0"/>
                        <a:t>Rennwett-Lotteriesteuer</a:t>
                      </a:r>
                    </a:p>
                  </a:txBody>
                  <a:tcPr marL="74295" marR="74295" marT="37148" marB="37148"/>
                </a:tc>
                <a:tc>
                  <a:txBody>
                    <a:bodyPr/>
                    <a:lstStyle/>
                    <a:p>
                      <a:r>
                        <a:rPr lang="de-DE" sz="1500" dirty="0"/>
                        <a:t>Biersteuer</a:t>
                      </a:r>
                    </a:p>
                  </a:txBody>
                  <a:tcPr marL="74295" marR="74295" marT="37148" marB="37148"/>
                </a:tc>
                <a:extLst>
                  <a:ext uri="{0D108BD9-81ED-4DB2-BD59-A6C34878D82A}">
                    <a16:rowId xmlns:a16="http://schemas.microsoft.com/office/drawing/2014/main" xmlns="" val="3317137265"/>
                  </a:ext>
                </a:extLst>
              </a:tr>
              <a:tr h="301308">
                <a:tc>
                  <a:txBody>
                    <a:bodyPr/>
                    <a:lstStyle/>
                    <a:p>
                      <a:r>
                        <a:rPr lang="de-DE" sz="1500" dirty="0"/>
                        <a:t>Kirchensteuer</a:t>
                      </a:r>
                    </a:p>
                  </a:txBody>
                  <a:tcPr marL="74295" marR="74295" marT="37148" marB="37148"/>
                </a:tc>
                <a:tc>
                  <a:txBody>
                    <a:bodyPr/>
                    <a:lstStyle/>
                    <a:p>
                      <a:endParaRPr lang="de-DE" sz="1500"/>
                    </a:p>
                  </a:txBody>
                  <a:tcPr marL="74295" marR="74295" marT="37148" marB="37148"/>
                </a:tc>
                <a:tc>
                  <a:txBody>
                    <a:bodyPr/>
                    <a:lstStyle/>
                    <a:p>
                      <a:r>
                        <a:rPr lang="de-DE" sz="1500" dirty="0"/>
                        <a:t>Versicherungssteuer</a:t>
                      </a:r>
                    </a:p>
                  </a:txBody>
                  <a:tcPr marL="74295" marR="74295" marT="37148" marB="37148"/>
                </a:tc>
                <a:tc>
                  <a:txBody>
                    <a:bodyPr/>
                    <a:lstStyle/>
                    <a:p>
                      <a:r>
                        <a:rPr lang="de-DE" sz="1500" dirty="0"/>
                        <a:t>Schaumweinsteuer</a:t>
                      </a:r>
                    </a:p>
                  </a:txBody>
                  <a:tcPr marL="74295" marR="74295" marT="37148" marB="37148"/>
                </a:tc>
                <a:extLst>
                  <a:ext uri="{0D108BD9-81ED-4DB2-BD59-A6C34878D82A}">
                    <a16:rowId xmlns:a16="http://schemas.microsoft.com/office/drawing/2014/main" xmlns="" val="752259624"/>
                  </a:ext>
                </a:extLst>
              </a:tr>
              <a:tr h="301308">
                <a:tc>
                  <a:txBody>
                    <a:bodyPr/>
                    <a:lstStyle/>
                    <a:p>
                      <a:endParaRPr lang="de-DE" sz="1500"/>
                    </a:p>
                  </a:txBody>
                  <a:tcPr marL="74295" marR="74295" marT="37148" marB="37148"/>
                </a:tc>
                <a:tc>
                  <a:txBody>
                    <a:bodyPr/>
                    <a:lstStyle/>
                    <a:p>
                      <a:endParaRPr lang="de-DE" sz="1500"/>
                    </a:p>
                  </a:txBody>
                  <a:tcPr marL="74295" marR="74295" marT="37148" marB="37148"/>
                </a:tc>
                <a:tc>
                  <a:txBody>
                    <a:bodyPr/>
                    <a:lstStyle/>
                    <a:p>
                      <a:endParaRPr lang="de-DE" sz="1500"/>
                    </a:p>
                  </a:txBody>
                  <a:tcPr marL="74295" marR="74295" marT="37148" marB="37148"/>
                </a:tc>
                <a:tc>
                  <a:txBody>
                    <a:bodyPr/>
                    <a:lstStyle/>
                    <a:p>
                      <a:r>
                        <a:rPr lang="de-DE" sz="1500" dirty="0"/>
                        <a:t>Tabaksteuer</a:t>
                      </a:r>
                    </a:p>
                  </a:txBody>
                  <a:tcPr marL="74295" marR="74295" marT="37148" marB="37148"/>
                </a:tc>
                <a:extLst>
                  <a:ext uri="{0D108BD9-81ED-4DB2-BD59-A6C34878D82A}">
                    <a16:rowId xmlns:a16="http://schemas.microsoft.com/office/drawing/2014/main" xmlns="" val="841563438"/>
                  </a:ext>
                </a:extLst>
              </a:tr>
              <a:tr h="301308">
                <a:tc>
                  <a:txBody>
                    <a:bodyPr/>
                    <a:lstStyle/>
                    <a:p>
                      <a:endParaRPr lang="de-DE" sz="1500"/>
                    </a:p>
                  </a:txBody>
                  <a:tcPr marL="74295" marR="74295" marT="37148" marB="37148"/>
                </a:tc>
                <a:tc>
                  <a:txBody>
                    <a:bodyPr/>
                    <a:lstStyle/>
                    <a:p>
                      <a:endParaRPr lang="de-DE" sz="1500"/>
                    </a:p>
                  </a:txBody>
                  <a:tcPr marL="74295" marR="74295" marT="37148" marB="37148"/>
                </a:tc>
                <a:tc>
                  <a:txBody>
                    <a:bodyPr/>
                    <a:lstStyle/>
                    <a:p>
                      <a:endParaRPr lang="de-DE" sz="1500" dirty="0"/>
                    </a:p>
                  </a:txBody>
                  <a:tcPr marL="74295" marR="74295" marT="37148" marB="37148"/>
                </a:tc>
                <a:tc>
                  <a:txBody>
                    <a:bodyPr/>
                    <a:lstStyle/>
                    <a:p>
                      <a:r>
                        <a:rPr lang="de-DE" sz="1500" dirty="0"/>
                        <a:t>Kaffeesteuer</a:t>
                      </a:r>
                    </a:p>
                  </a:txBody>
                  <a:tcPr marL="74295" marR="74295" marT="37148" marB="37148"/>
                </a:tc>
                <a:extLst>
                  <a:ext uri="{0D108BD9-81ED-4DB2-BD59-A6C34878D82A}">
                    <a16:rowId xmlns:a16="http://schemas.microsoft.com/office/drawing/2014/main" xmlns="" val="3372833945"/>
                  </a:ext>
                </a:extLst>
              </a:tr>
              <a:tr h="301308">
                <a:tc>
                  <a:txBody>
                    <a:bodyPr/>
                    <a:lstStyle/>
                    <a:p>
                      <a:endParaRPr lang="de-DE" sz="1500"/>
                    </a:p>
                  </a:txBody>
                  <a:tcPr marL="74295" marR="74295" marT="37148" marB="37148"/>
                </a:tc>
                <a:tc>
                  <a:txBody>
                    <a:bodyPr/>
                    <a:lstStyle/>
                    <a:p>
                      <a:endParaRPr lang="de-DE" sz="1500"/>
                    </a:p>
                  </a:txBody>
                  <a:tcPr marL="74295" marR="74295" marT="37148" marB="37148"/>
                </a:tc>
                <a:tc>
                  <a:txBody>
                    <a:bodyPr/>
                    <a:lstStyle/>
                    <a:p>
                      <a:endParaRPr lang="de-DE" sz="1500" dirty="0"/>
                    </a:p>
                  </a:txBody>
                  <a:tcPr marL="74295" marR="74295" marT="37148" marB="37148"/>
                </a:tc>
                <a:tc>
                  <a:txBody>
                    <a:bodyPr/>
                    <a:lstStyle/>
                    <a:p>
                      <a:endParaRPr lang="de-DE" sz="1500" dirty="0"/>
                    </a:p>
                  </a:txBody>
                  <a:tcPr marL="74295" marR="74295" marT="37148" marB="37148"/>
                </a:tc>
                <a:extLst>
                  <a:ext uri="{0D108BD9-81ED-4DB2-BD59-A6C34878D82A}">
                    <a16:rowId xmlns:a16="http://schemas.microsoft.com/office/drawing/2014/main" xmlns="" val="197612875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92141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7"/>
          <p:cNvSpPr>
            <a:spLocks noGrp="1"/>
          </p:cNvSpPr>
          <p:nvPr>
            <p:ph type="title"/>
          </p:nvPr>
        </p:nvSpPr>
        <p:spPr>
          <a:xfrm>
            <a:off x="630238" y="1414463"/>
            <a:ext cx="7723187" cy="822325"/>
          </a:xfrm>
        </p:spPr>
        <p:txBody>
          <a:bodyPr/>
          <a:lstStyle/>
          <a:p>
            <a:r>
              <a:rPr lang="de-DE" dirty="0">
                <a:solidFill>
                  <a:schemeClr val="tx1">
                    <a:lumMod val="85000"/>
                    <a:lumOff val="15000"/>
                  </a:schemeClr>
                </a:solidFill>
              </a:rPr>
              <a:t>Welche Steuer bringt die meisten Einnahmen?</a:t>
            </a:r>
            <a:endParaRPr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7" name="Inhaltsplatzhalter 16"/>
          <p:cNvSpPr txBox="1">
            <a:spLocks/>
          </p:cNvSpPr>
          <p:nvPr/>
        </p:nvSpPr>
        <p:spPr bwMode="auto">
          <a:xfrm>
            <a:off x="630238" y="2124075"/>
            <a:ext cx="7723187" cy="3838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180000" marR="0" lvl="0" indent="-180000" algn="l" defTabSz="957263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017C8E"/>
              </a:buClr>
              <a:buSzTx/>
              <a:buFont typeface="Wingdings" pitchFamily="2" charset="2"/>
              <a:buChar char="§"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742950" y="3689565"/>
            <a:ext cx="4410075" cy="3381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de-DE" sz="1600" dirty="0">
                <a:solidFill>
                  <a:schemeClr val="bg1"/>
                </a:solidFill>
              </a:rPr>
              <a:t>R: 175  G 208  B: 202</a:t>
            </a:r>
          </a:p>
        </p:txBody>
      </p:sp>
      <p:sp>
        <p:nvSpPr>
          <p:cNvPr id="15" name="Textfeld 14"/>
          <p:cNvSpPr txBox="1"/>
          <p:nvPr/>
        </p:nvSpPr>
        <p:spPr>
          <a:xfrm>
            <a:off x="742950" y="5702300"/>
            <a:ext cx="4410075" cy="3381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de-DE" sz="1600" dirty="0">
                <a:solidFill>
                  <a:schemeClr val="bg1"/>
                </a:solidFill>
              </a:rPr>
              <a:t>R: 234  G: 234  B: 234</a:t>
            </a:r>
          </a:p>
        </p:txBody>
      </p:sp>
      <p:pic>
        <p:nvPicPr>
          <p:cNvPr id="21" name="Grafik 20">
            <a:extLst>
              <a:ext uri="{FF2B5EF4-FFF2-40B4-BE49-F238E27FC236}">
                <a16:creationId xmlns:a16="http://schemas.microsoft.com/office/drawing/2014/main" xmlns="" id="{CDCC055A-10EC-4C73-A733-0E5F51C1C7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238" y="1761797"/>
            <a:ext cx="8645524" cy="4719172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haltsplatzhalter 1"/>
          <p:cNvSpPr txBox="1">
            <a:spLocks/>
          </p:cNvSpPr>
          <p:nvPr/>
        </p:nvSpPr>
        <p:spPr bwMode="auto">
          <a:xfrm>
            <a:off x="609600" y="2124074"/>
            <a:ext cx="7723187" cy="39512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180000" marR="0" lvl="0" indent="-180000" algn="l" defTabSz="957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99CACA"/>
              </a:buClr>
              <a:buSzTx/>
              <a:buFont typeface="Wingdings" pitchFamily="2" charset="2"/>
              <a:buChar char="§"/>
              <a:tabLst/>
              <a:defRPr/>
            </a:pPr>
            <a:r>
              <a:rPr lang="de-DE" dirty="0">
                <a:solidFill>
                  <a:schemeClr val="tx1">
                    <a:lumMod val="85000"/>
                    <a:lumOff val="15000"/>
                  </a:schemeClr>
                </a:solidFill>
                <a:cs typeface="+mn-cs"/>
              </a:rPr>
              <a:t>Alle ein Deutschland lebenden Personen</a:t>
            </a:r>
          </a:p>
          <a:p>
            <a:pPr marL="180000" marR="0" lvl="0" indent="-180000" algn="l" defTabSz="957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99CACA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de-DE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cs typeface="+mn-cs"/>
              </a:rPr>
              <a:t>Höhe richtet sich nach dem Einkommen</a:t>
            </a:r>
          </a:p>
          <a:p>
            <a:pPr marL="180000" marR="0" lvl="0" indent="-180000" algn="l" defTabSz="957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99CACA"/>
              </a:buClr>
              <a:buSzTx/>
              <a:buFont typeface="Wingdings" pitchFamily="2" charset="2"/>
              <a:buChar char="§"/>
              <a:tabLst/>
              <a:defRPr/>
            </a:pPr>
            <a:r>
              <a:rPr lang="de-DE" dirty="0">
                <a:solidFill>
                  <a:schemeClr val="tx1">
                    <a:lumMod val="85000"/>
                    <a:lumOff val="15000"/>
                  </a:schemeClr>
                </a:solidFill>
                <a:cs typeface="+mn-cs"/>
              </a:rPr>
              <a:t>Maximal 45%</a:t>
            </a:r>
          </a:p>
          <a:p>
            <a:pPr marL="180000" marR="0" lvl="0" indent="-180000" algn="l" defTabSz="957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99CACA"/>
              </a:buClr>
              <a:buSzTx/>
              <a:buFont typeface="Wingdings" pitchFamily="2" charset="2"/>
              <a:buChar char="§"/>
              <a:tabLst/>
              <a:defRPr/>
            </a:pPr>
            <a:r>
              <a:rPr lang="de-DE" dirty="0">
                <a:solidFill>
                  <a:schemeClr val="tx1">
                    <a:lumMod val="85000"/>
                    <a:lumOff val="15000"/>
                  </a:schemeClr>
                </a:solidFill>
                <a:cs typeface="+mn-cs"/>
              </a:rPr>
              <a:t>Grundfreibetrag </a:t>
            </a:r>
            <a:r>
              <a:rPr lang="de-DE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+mn-cs"/>
              </a:rPr>
              <a:t>9.408 </a:t>
            </a:r>
            <a:r>
              <a:rPr lang="de-DE" dirty="0">
                <a:solidFill>
                  <a:schemeClr val="tx1">
                    <a:lumMod val="85000"/>
                    <a:lumOff val="15000"/>
                  </a:schemeClr>
                </a:solidFill>
                <a:cs typeface="+mn-cs"/>
              </a:rPr>
              <a:t>Euro</a:t>
            </a:r>
          </a:p>
          <a:p>
            <a:pPr marL="180000" marR="0" lvl="0" indent="-180000" algn="l" defTabSz="957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99CACA"/>
              </a:buClr>
              <a:buSzTx/>
              <a:buFont typeface="Wingdings" pitchFamily="2" charset="2"/>
              <a:buChar char="§"/>
              <a:tabLst/>
              <a:defRPr/>
            </a:pPr>
            <a:r>
              <a:rPr lang="de-DE" dirty="0">
                <a:solidFill>
                  <a:schemeClr val="tx1">
                    <a:lumMod val="85000"/>
                    <a:lumOff val="15000"/>
                  </a:schemeClr>
                </a:solidFill>
                <a:cs typeface="+mn-cs"/>
              </a:rPr>
              <a:t>Ehegattensplitting möglich</a:t>
            </a:r>
          </a:p>
          <a:p>
            <a:pPr marL="180000" marR="0" lvl="0" indent="-180000" algn="l" defTabSz="957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99CACA"/>
              </a:buClr>
              <a:buSzTx/>
              <a:buFont typeface="Wingdings" pitchFamily="2" charset="2"/>
              <a:buChar char="§"/>
              <a:tabLst/>
              <a:defRPr/>
            </a:pPr>
            <a:r>
              <a:rPr lang="de-DE" dirty="0">
                <a:solidFill>
                  <a:schemeClr val="tx1">
                    <a:lumMod val="85000"/>
                    <a:lumOff val="15000"/>
                  </a:schemeClr>
                </a:solidFill>
                <a:cs typeface="+mn-cs"/>
              </a:rPr>
              <a:t>7 Einkommensarten</a:t>
            </a:r>
          </a:p>
          <a:p>
            <a:pPr marL="180000" marR="0" lvl="0" indent="-180000" algn="l" defTabSz="957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99CACA"/>
              </a:buClr>
              <a:buSzTx/>
              <a:buFont typeface="Wingdings" pitchFamily="2" charset="2"/>
              <a:buChar char="§"/>
              <a:tabLst/>
              <a:defRPr/>
            </a:pPr>
            <a:endParaRPr kumimoji="0" lang="de-DE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cs typeface="+mn-cs"/>
            </a:endParaRPr>
          </a:p>
        </p:txBody>
      </p:sp>
      <p:sp>
        <p:nvSpPr>
          <p:cNvPr id="5" name="Titel 7"/>
          <p:cNvSpPr>
            <a:spLocks noGrp="1"/>
          </p:cNvSpPr>
          <p:nvPr>
            <p:ph type="title"/>
          </p:nvPr>
        </p:nvSpPr>
        <p:spPr>
          <a:xfrm>
            <a:off x="630238" y="1414463"/>
            <a:ext cx="7723187" cy="822325"/>
          </a:xfrm>
        </p:spPr>
        <p:txBody>
          <a:bodyPr/>
          <a:lstStyle/>
          <a:p>
            <a:r>
              <a:rPr lang="de-DE" dirty="0">
                <a:solidFill>
                  <a:schemeClr val="tx1">
                    <a:lumMod val="85000"/>
                    <a:lumOff val="15000"/>
                  </a:schemeClr>
                </a:solidFill>
              </a:rPr>
              <a:t>Einkommenssteuer</a:t>
            </a:r>
            <a:endParaRPr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3" name="Foliennummernplatzhalter 7"/>
          <p:cNvSpPr>
            <a:spLocks noGrp="1"/>
          </p:cNvSpPr>
          <p:nvPr>
            <p:ph type="sldNum" sz="quarter" idx="10"/>
          </p:nvPr>
        </p:nvSpPr>
        <p:spPr>
          <a:xfrm>
            <a:off x="7356475" y="6403975"/>
            <a:ext cx="2311400" cy="365125"/>
          </a:xfrm>
        </p:spPr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C759C568-0496-43C5-94E1-024BC5BA41B4}" type="slidenum">
              <a:rPr lang="de-DE"/>
              <a:pPr>
                <a:defRPr/>
              </a:pPr>
              <a:t>29</a:t>
            </a:fld>
            <a:endParaRPr lang="de-DE" dirty="0"/>
          </a:p>
        </p:txBody>
      </p:sp>
      <p:pic>
        <p:nvPicPr>
          <p:cNvPr id="3" name="Grafik 2" descr="Ein Bild, das Screenshot enthält.&#10;&#10;Automatisch generierte Beschreibung">
            <a:extLst>
              <a:ext uri="{FF2B5EF4-FFF2-40B4-BE49-F238E27FC236}">
                <a16:creationId xmlns:a16="http://schemas.microsoft.com/office/drawing/2014/main" xmlns="" id="{3047FAFB-25E1-430A-BF6B-7A6822B025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5166" y="1234500"/>
            <a:ext cx="3846680" cy="5443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0810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haltsplatzhalter 1"/>
          <p:cNvSpPr txBox="1">
            <a:spLocks/>
          </p:cNvSpPr>
          <p:nvPr/>
        </p:nvSpPr>
        <p:spPr bwMode="auto">
          <a:xfrm>
            <a:off x="609600" y="2124074"/>
            <a:ext cx="7723187" cy="39512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R="0" lvl="0" algn="l" defTabSz="957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99CACA"/>
              </a:buClr>
              <a:buSzTx/>
              <a:tabLst/>
              <a:defRPr/>
            </a:pPr>
            <a:endParaRPr lang="de-DE" sz="2000" b="1" dirty="0">
              <a:solidFill>
                <a:schemeClr val="tx1">
                  <a:lumMod val="85000"/>
                  <a:lumOff val="15000"/>
                </a:schemeClr>
              </a:solidFill>
              <a:cs typeface="+mn-cs"/>
            </a:endParaRPr>
          </a:p>
          <a:p>
            <a:pPr marR="0" lvl="0" algn="l" defTabSz="957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99CACA"/>
              </a:buClr>
              <a:buSzTx/>
              <a:tabLst/>
              <a:defRPr/>
            </a:pPr>
            <a:endParaRPr lang="de-DE" sz="2000" b="1" dirty="0">
              <a:solidFill>
                <a:schemeClr val="tx1">
                  <a:lumMod val="85000"/>
                  <a:lumOff val="15000"/>
                </a:schemeClr>
              </a:solidFill>
              <a:cs typeface="+mn-cs"/>
            </a:endParaRPr>
          </a:p>
          <a:p>
            <a:pPr marR="0" lvl="0" algn="l" defTabSz="957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99CACA"/>
              </a:buClr>
              <a:buSzTx/>
              <a:tabLst/>
              <a:defRPr/>
            </a:pPr>
            <a:endParaRPr kumimoji="0" lang="de-DE" sz="20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R="0" lvl="0" algn="l" defTabSz="957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99CACA"/>
              </a:buClr>
              <a:buSzTx/>
              <a:tabLst/>
              <a:defRPr/>
            </a:pPr>
            <a:endParaRPr kumimoji="0" lang="de-DE" sz="20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Titel 7"/>
          <p:cNvSpPr>
            <a:spLocks noGrp="1"/>
          </p:cNvSpPr>
          <p:nvPr>
            <p:ph type="title"/>
          </p:nvPr>
        </p:nvSpPr>
        <p:spPr>
          <a:xfrm>
            <a:off x="630238" y="1414463"/>
            <a:ext cx="7723187" cy="822325"/>
          </a:xfrm>
        </p:spPr>
        <p:txBody>
          <a:bodyPr/>
          <a:lstStyle/>
          <a:p>
            <a:r>
              <a:rPr lang="de-DE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ActNow</a:t>
            </a:r>
            <a:r>
              <a:rPr lang="de-DE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de-DE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– Was ist das denn</a:t>
            </a:r>
            <a:r>
              <a:rPr lang="de-DE" dirty="0">
                <a:solidFill>
                  <a:schemeClr val="tx1">
                    <a:lumMod val="85000"/>
                    <a:lumOff val="15000"/>
                  </a:schemeClr>
                </a:solidFill>
              </a:rPr>
              <a:t>?</a:t>
            </a:r>
            <a:endParaRPr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3" name="Foliennummernplatzhalter 7"/>
          <p:cNvSpPr>
            <a:spLocks noGrp="1"/>
          </p:cNvSpPr>
          <p:nvPr>
            <p:ph type="sldNum" sz="quarter" idx="10"/>
          </p:nvPr>
        </p:nvSpPr>
        <p:spPr>
          <a:xfrm>
            <a:off x="7356475" y="6403975"/>
            <a:ext cx="2311400" cy="365125"/>
          </a:xfrm>
        </p:spPr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C759C568-0496-43C5-94E1-024BC5BA41B4}" type="slidenum">
              <a:rPr lang="de-DE"/>
              <a:pPr>
                <a:defRPr/>
              </a:pPr>
              <a:t>3</a:t>
            </a:fld>
            <a:endParaRPr lang="de-DE" dirty="0"/>
          </a:p>
        </p:txBody>
      </p:sp>
      <p:pic>
        <p:nvPicPr>
          <p:cNvPr id="3" name="Grafik 2" descr="Ein Bild, das drinnen, Person, Mann, sitzend enthält.&#10;&#10;Automatisch generierte Beschreibung">
            <a:extLst>
              <a:ext uri="{FF2B5EF4-FFF2-40B4-BE49-F238E27FC236}">
                <a16:creationId xmlns="" xmlns:a16="http://schemas.microsoft.com/office/drawing/2014/main" id="{E89A9B20-3AE2-4C47-BBF1-036C05A6CBD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563" y="2067515"/>
            <a:ext cx="3615978" cy="1757767"/>
          </a:xfrm>
          <a:prstGeom prst="rect">
            <a:avLst/>
          </a:prstGeom>
        </p:spPr>
      </p:pic>
      <p:pic>
        <p:nvPicPr>
          <p:cNvPr id="7" name="Grafik 6" descr="Ein Bild, das Tisch, Raum, sitzend, Personen enthält.&#10;&#10;Automatisch generierte Beschreibung">
            <a:extLst>
              <a:ext uri="{FF2B5EF4-FFF2-40B4-BE49-F238E27FC236}">
                <a16:creationId xmlns="" xmlns:a16="http://schemas.microsoft.com/office/drawing/2014/main" id="{06177E47-A850-4915-BDD4-8919CE69DCF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0080" y="1579937"/>
            <a:ext cx="5183520" cy="2519767"/>
          </a:xfrm>
          <a:prstGeom prst="rect">
            <a:avLst/>
          </a:prstGeom>
        </p:spPr>
      </p:pic>
      <p:pic>
        <p:nvPicPr>
          <p:cNvPr id="9" name="Grafik 8" descr="Ein Bild, das Person, Mann, stehend, suchend enthält.&#10;&#10;Automatisch generierte Beschreibung">
            <a:extLst>
              <a:ext uri="{FF2B5EF4-FFF2-40B4-BE49-F238E27FC236}">
                <a16:creationId xmlns="" xmlns:a16="http://schemas.microsoft.com/office/drawing/2014/main" id="{791DC1CD-F42F-4AD2-A162-A341A940B67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734" y="4135176"/>
            <a:ext cx="4482736" cy="2179108"/>
          </a:xfrm>
          <a:prstGeom prst="rect">
            <a:avLst/>
          </a:prstGeom>
        </p:spPr>
      </p:pic>
      <p:pic>
        <p:nvPicPr>
          <p:cNvPr id="11" name="Grafik 10" descr="Ein Bild, das Gebäude, Fahrrad, Mann, Person enthält.&#10;&#10;Automatisch generierte Beschreibung">
            <a:extLst>
              <a:ext uri="{FF2B5EF4-FFF2-40B4-BE49-F238E27FC236}">
                <a16:creationId xmlns="" xmlns:a16="http://schemas.microsoft.com/office/drawing/2014/main" id="{1AF0A29C-41BE-43C9-9290-7ADA769B02E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3091" y="4120715"/>
            <a:ext cx="3698733" cy="2465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795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haltsplatzhalter 1"/>
          <p:cNvSpPr txBox="1">
            <a:spLocks/>
          </p:cNvSpPr>
          <p:nvPr/>
        </p:nvSpPr>
        <p:spPr bwMode="auto">
          <a:xfrm>
            <a:off x="609600" y="2124074"/>
            <a:ext cx="7723187" cy="39512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de-DE" sz="2000" b="1" dirty="0"/>
              <a:t>Steuerfreie Einnahmen</a:t>
            </a:r>
            <a:r>
              <a:rPr lang="de-DE" sz="2000" dirty="0"/>
              <a:t> fallen zwar unter die 7 Einkunftsarten § 2 (1) aber sie sind ausdrücklich </a:t>
            </a:r>
            <a:r>
              <a:rPr lang="de-DE" sz="2000" b="1" dirty="0"/>
              <a:t>von der Steuer befreit</a:t>
            </a:r>
            <a:r>
              <a:rPr lang="de-DE" sz="2000" dirty="0"/>
              <a:t>.</a:t>
            </a:r>
          </a:p>
          <a:p>
            <a:r>
              <a:rPr lang="de-DE" sz="2000" dirty="0"/>
              <a:t> 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/>
              <a:t>Übungsleiterfreibetrag </a:t>
            </a:r>
            <a:r>
              <a:rPr lang="de-DE" sz="2000" b="1" dirty="0"/>
              <a:t>§ 3 Nr. 31</a:t>
            </a:r>
            <a:r>
              <a:rPr lang="de-DE" sz="2000" dirty="0"/>
              <a:t> (</a:t>
            </a:r>
            <a:r>
              <a:rPr lang="de-DE" sz="2000" b="1" dirty="0"/>
              <a:t>2100 €</a:t>
            </a:r>
            <a:r>
              <a:rPr lang="de-DE" sz="2000" dirty="0"/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/>
              <a:t>Ein. Aus Ehrenamtlicher Tätigkeit </a:t>
            </a:r>
            <a:r>
              <a:rPr lang="de-DE" sz="2000" b="1" dirty="0"/>
              <a:t>§ 3 Nr. 26a </a:t>
            </a:r>
            <a:r>
              <a:rPr lang="de-DE" sz="2000" dirty="0"/>
              <a:t>( </a:t>
            </a:r>
            <a:r>
              <a:rPr lang="de-DE" sz="2000" b="1" dirty="0"/>
              <a:t>500€</a:t>
            </a:r>
            <a:r>
              <a:rPr lang="de-DE" sz="2000" dirty="0"/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 err="1"/>
              <a:t>unentgeltl</a:t>
            </a:r>
            <a:r>
              <a:rPr lang="de-DE" sz="2000" dirty="0"/>
              <a:t>. Sammelbeförderung von AN zur Arbeit </a:t>
            </a:r>
            <a:r>
              <a:rPr lang="de-DE" sz="2000" b="1" dirty="0"/>
              <a:t>§ 3 Nr. 32</a:t>
            </a:r>
            <a:endParaRPr lang="de-DE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/>
              <a:t>Stipendien </a:t>
            </a:r>
            <a:r>
              <a:rPr lang="de-DE" sz="2000" b="1" dirty="0"/>
              <a:t>§ 3 Nr. 44</a:t>
            </a:r>
            <a:endParaRPr lang="de-DE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/>
              <a:t>Trinkgelder </a:t>
            </a:r>
            <a:r>
              <a:rPr lang="de-DE" sz="2000" b="1" dirty="0"/>
              <a:t>§ 3 Nr. 51</a:t>
            </a:r>
            <a:endParaRPr lang="de-DE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/>
              <a:t>AG-Anteil zur Sozialversicherung </a:t>
            </a:r>
            <a:r>
              <a:rPr lang="de-DE" sz="2000" b="1" dirty="0"/>
              <a:t>§ 3 Nr. 62</a:t>
            </a:r>
            <a:endParaRPr lang="de-DE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/>
              <a:t>Zuschläge für </a:t>
            </a:r>
            <a:r>
              <a:rPr lang="de-DE" sz="2000" dirty="0" err="1"/>
              <a:t>Sonn-Feiertag+Nachtarbeit</a:t>
            </a:r>
            <a:r>
              <a:rPr lang="de-DE" sz="2000" dirty="0"/>
              <a:t> </a:t>
            </a:r>
            <a:r>
              <a:rPr lang="de-DE" sz="2000" b="1" dirty="0"/>
              <a:t>§ 3b</a:t>
            </a:r>
            <a:endParaRPr lang="de-DE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/>
              <a:t>ALG </a:t>
            </a:r>
            <a:r>
              <a:rPr lang="de-DE" sz="2000" b="1" dirty="0"/>
              <a:t>§ 3 Nr. 2</a:t>
            </a:r>
            <a:endParaRPr lang="de-DE" sz="2000" dirty="0"/>
          </a:p>
        </p:txBody>
      </p:sp>
      <p:sp>
        <p:nvSpPr>
          <p:cNvPr id="5" name="Titel 7"/>
          <p:cNvSpPr>
            <a:spLocks noGrp="1"/>
          </p:cNvSpPr>
          <p:nvPr>
            <p:ph type="title"/>
          </p:nvPr>
        </p:nvSpPr>
        <p:spPr>
          <a:xfrm>
            <a:off x="630238" y="1414463"/>
            <a:ext cx="7723187" cy="822325"/>
          </a:xfrm>
        </p:spPr>
        <p:txBody>
          <a:bodyPr/>
          <a:lstStyle/>
          <a:p>
            <a:r>
              <a:rPr lang="de-DE" dirty="0">
                <a:solidFill>
                  <a:schemeClr val="tx1">
                    <a:lumMod val="85000"/>
                    <a:lumOff val="15000"/>
                  </a:schemeClr>
                </a:solidFill>
              </a:rPr>
              <a:t>Freie Einnahmen</a:t>
            </a:r>
            <a:endParaRPr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3" name="Foliennummernplatzhalter 7"/>
          <p:cNvSpPr>
            <a:spLocks noGrp="1"/>
          </p:cNvSpPr>
          <p:nvPr>
            <p:ph type="sldNum" sz="quarter" idx="10"/>
          </p:nvPr>
        </p:nvSpPr>
        <p:spPr>
          <a:xfrm>
            <a:off x="7356475" y="6403975"/>
            <a:ext cx="2311400" cy="365125"/>
          </a:xfrm>
        </p:spPr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C759C568-0496-43C5-94E1-024BC5BA41B4}" type="slidenum">
              <a:rPr lang="de-DE"/>
              <a:pPr>
                <a:defRPr/>
              </a:pPr>
              <a:t>30</a:t>
            </a:fld>
            <a:endParaRPr lang="de-DE" dirty="0"/>
          </a:p>
        </p:txBody>
      </p:sp>
      <p:pic>
        <p:nvPicPr>
          <p:cNvPr id="6" name="Grafik 5" descr="Ein Bild, das Zeichnung enthält.&#10;&#10;Automatisch generierte Beschreibung">
            <a:extLst>
              <a:ext uri="{FF2B5EF4-FFF2-40B4-BE49-F238E27FC236}">
                <a16:creationId xmlns:a16="http://schemas.microsoft.com/office/drawing/2014/main" xmlns="" id="{1FE50A6C-F5D4-40D8-B8AE-D0AE4F5A74A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8640" y="4167188"/>
            <a:ext cx="2334511" cy="2236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1603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CBC0E1F9-D631-4EB9-AF71-1B05408E2F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925" dirty="0">
                <a:latin typeface="+mn-lt"/>
              </a:rPr>
              <a:t>Einkommensteuer – </a:t>
            </a:r>
            <a:r>
              <a:rPr lang="de-DE" sz="2925" dirty="0" err="1">
                <a:latin typeface="+mn-lt"/>
              </a:rPr>
              <a:t>Einkunftsermittlung</a:t>
            </a:r>
            <a:endParaRPr lang="de-DE" sz="2925" dirty="0">
              <a:latin typeface="+mn-lt"/>
            </a:endParaRPr>
          </a:p>
        </p:txBody>
      </p:sp>
      <p:graphicFrame>
        <p:nvGraphicFramePr>
          <p:cNvPr id="6" name="Tabelle 6">
            <a:extLst>
              <a:ext uri="{FF2B5EF4-FFF2-40B4-BE49-F238E27FC236}">
                <a16:creationId xmlns:a16="http://schemas.microsoft.com/office/drawing/2014/main" xmlns="" id="{7E0BCFEC-7E6D-4E88-9D36-C7A4D8F59E3C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732336" y="2262686"/>
          <a:ext cx="8492627" cy="35661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00176">
                  <a:extLst>
                    <a:ext uri="{9D8B030D-6E8A-4147-A177-3AD203B41FA5}">
                      <a16:colId xmlns:a16="http://schemas.microsoft.com/office/drawing/2014/main" xmlns="" val="1625032648"/>
                    </a:ext>
                  </a:extLst>
                </a:gridCol>
                <a:gridCol w="535361">
                  <a:extLst>
                    <a:ext uri="{9D8B030D-6E8A-4147-A177-3AD203B41FA5}">
                      <a16:colId xmlns:a16="http://schemas.microsoft.com/office/drawing/2014/main" xmlns="" val="4122855861"/>
                    </a:ext>
                  </a:extLst>
                </a:gridCol>
                <a:gridCol w="4057090">
                  <a:extLst>
                    <a:ext uri="{9D8B030D-6E8A-4147-A177-3AD203B41FA5}">
                      <a16:colId xmlns:a16="http://schemas.microsoft.com/office/drawing/2014/main" xmlns="" val="3188512200"/>
                    </a:ext>
                  </a:extLst>
                </a:gridCol>
              </a:tblGrid>
              <a:tr h="301308">
                <a:tc>
                  <a:txBody>
                    <a:bodyPr/>
                    <a:lstStyle/>
                    <a:p>
                      <a:pPr algn="ctr"/>
                      <a:r>
                        <a:rPr lang="de-DE" sz="1500" dirty="0"/>
                        <a:t>Gewinneinkünfte</a:t>
                      </a:r>
                    </a:p>
                  </a:txBody>
                  <a:tcPr marL="74295" marR="74295" marT="37148" marB="37148"/>
                </a:tc>
                <a:tc>
                  <a:txBody>
                    <a:bodyPr/>
                    <a:lstStyle/>
                    <a:p>
                      <a:endParaRPr lang="de-DE" sz="1500" dirty="0"/>
                    </a:p>
                  </a:txBody>
                  <a:tcPr marL="74295" marR="74295" marT="37148" marB="37148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500" dirty="0"/>
                        <a:t>Überschusseinkünfte</a:t>
                      </a:r>
                    </a:p>
                  </a:txBody>
                  <a:tcPr marL="74295" marR="74295" marT="37148" marB="37148"/>
                </a:tc>
                <a:extLst>
                  <a:ext uri="{0D108BD9-81ED-4DB2-BD59-A6C34878D82A}">
                    <a16:rowId xmlns:a16="http://schemas.microsoft.com/office/drawing/2014/main" xmlns="" val="317815839"/>
                  </a:ext>
                </a:extLst>
              </a:tr>
              <a:tr h="301308">
                <a:tc>
                  <a:txBody>
                    <a:bodyPr/>
                    <a:lstStyle/>
                    <a:p>
                      <a:pPr marL="285750" indent="-285750">
                        <a:buFont typeface="Symbol" panose="05050102010706020507" pitchFamily="18" charset="2"/>
                        <a:buChar char="-"/>
                      </a:pPr>
                      <a:r>
                        <a:rPr lang="de-DE" sz="1500" dirty="0"/>
                        <a:t>Land- und Forstwirtschaft</a:t>
                      </a:r>
                    </a:p>
                  </a:txBody>
                  <a:tcPr marL="74295" marR="74295" marT="37148" marB="37148">
                    <a:noFill/>
                  </a:tcPr>
                </a:tc>
                <a:tc>
                  <a:txBody>
                    <a:bodyPr/>
                    <a:lstStyle/>
                    <a:p>
                      <a:endParaRPr lang="de-DE" sz="1500" dirty="0"/>
                    </a:p>
                  </a:txBody>
                  <a:tcPr marL="74295" marR="74295" marT="37148" marB="37148">
                    <a:noFill/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Symbol" panose="05050102010706020507" pitchFamily="18" charset="2"/>
                        <a:buChar char="-"/>
                      </a:pPr>
                      <a:r>
                        <a:rPr lang="de-DE" sz="1500" dirty="0"/>
                        <a:t>nichtselbständige Arbeit</a:t>
                      </a:r>
                    </a:p>
                  </a:txBody>
                  <a:tcPr marL="74295" marR="74295" marT="37148" marB="37148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889010835"/>
                  </a:ext>
                </a:extLst>
              </a:tr>
              <a:tr h="301308">
                <a:tc>
                  <a:txBody>
                    <a:bodyPr/>
                    <a:lstStyle/>
                    <a:p>
                      <a:pPr marL="285750" indent="-285750">
                        <a:buFont typeface="Symbol" panose="05050102010706020507" pitchFamily="18" charset="2"/>
                        <a:buChar char="-"/>
                      </a:pPr>
                      <a:r>
                        <a:rPr lang="de-DE" sz="1500" dirty="0"/>
                        <a:t>Gewerbebetrieb</a:t>
                      </a:r>
                    </a:p>
                  </a:txBody>
                  <a:tcPr marL="74295" marR="74295" marT="37148" marB="37148">
                    <a:noFill/>
                  </a:tcPr>
                </a:tc>
                <a:tc>
                  <a:txBody>
                    <a:bodyPr/>
                    <a:lstStyle/>
                    <a:p>
                      <a:endParaRPr lang="de-DE" sz="1500" dirty="0"/>
                    </a:p>
                  </a:txBody>
                  <a:tcPr marL="74295" marR="74295" marT="37148" marB="37148">
                    <a:noFill/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Symbol" panose="05050102010706020507" pitchFamily="18" charset="2"/>
                        <a:buChar char="-"/>
                      </a:pPr>
                      <a:r>
                        <a:rPr lang="de-DE" sz="1500" dirty="0"/>
                        <a:t>Kapitalvermögen</a:t>
                      </a:r>
                    </a:p>
                  </a:txBody>
                  <a:tcPr marL="74295" marR="74295" marT="37148" marB="37148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054545952"/>
                  </a:ext>
                </a:extLst>
              </a:tr>
              <a:tr h="301308">
                <a:tc>
                  <a:txBody>
                    <a:bodyPr/>
                    <a:lstStyle/>
                    <a:p>
                      <a:pPr marL="285750" indent="-285750">
                        <a:buFont typeface="Symbol" panose="05050102010706020507" pitchFamily="18" charset="2"/>
                        <a:buChar char="-"/>
                      </a:pPr>
                      <a:r>
                        <a:rPr lang="de-DE" sz="1500" dirty="0"/>
                        <a:t>selbständige Arbeit</a:t>
                      </a:r>
                    </a:p>
                  </a:txBody>
                  <a:tcPr marL="74295" marR="74295" marT="37148" marB="37148">
                    <a:noFill/>
                  </a:tcPr>
                </a:tc>
                <a:tc>
                  <a:txBody>
                    <a:bodyPr/>
                    <a:lstStyle/>
                    <a:p>
                      <a:endParaRPr lang="de-DE" sz="1500" dirty="0"/>
                    </a:p>
                  </a:txBody>
                  <a:tcPr marL="74295" marR="74295" marT="37148" marB="37148">
                    <a:noFill/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Symbol" panose="05050102010706020507" pitchFamily="18" charset="2"/>
                        <a:buChar char="-"/>
                      </a:pPr>
                      <a:r>
                        <a:rPr lang="de-DE" sz="1500" dirty="0"/>
                        <a:t>Vermietung und Verpachtung</a:t>
                      </a:r>
                    </a:p>
                  </a:txBody>
                  <a:tcPr marL="74295" marR="74295" marT="37148" marB="37148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346829347"/>
                  </a:ext>
                </a:extLst>
              </a:tr>
              <a:tr h="301308">
                <a:tc>
                  <a:txBody>
                    <a:bodyPr/>
                    <a:lstStyle/>
                    <a:p>
                      <a:endParaRPr lang="de-DE" sz="1500" dirty="0"/>
                    </a:p>
                  </a:txBody>
                  <a:tcPr marL="74295" marR="74295" marT="37148" marB="37148">
                    <a:noFill/>
                  </a:tcPr>
                </a:tc>
                <a:tc>
                  <a:txBody>
                    <a:bodyPr/>
                    <a:lstStyle/>
                    <a:p>
                      <a:endParaRPr lang="de-DE" sz="1500" dirty="0"/>
                    </a:p>
                  </a:txBody>
                  <a:tcPr marL="74295" marR="74295" marT="37148" marB="37148">
                    <a:noFill/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Symbol" panose="05050102010706020507" pitchFamily="18" charset="2"/>
                        <a:buChar char="-"/>
                      </a:pPr>
                      <a:r>
                        <a:rPr lang="de-DE" sz="1500" dirty="0"/>
                        <a:t>Sonstige Einkünfte</a:t>
                      </a:r>
                    </a:p>
                  </a:txBody>
                  <a:tcPr marL="74295" marR="74295" marT="37148" marB="37148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62540876"/>
                  </a:ext>
                </a:extLst>
              </a:tr>
              <a:tr h="742950">
                <a:tc>
                  <a:txBody>
                    <a:bodyPr/>
                    <a:lstStyle/>
                    <a:p>
                      <a:r>
                        <a:rPr lang="de-DE" sz="1500" dirty="0"/>
                        <a:t/>
                      </a:r>
                      <a:br>
                        <a:rPr lang="de-DE" sz="1500" dirty="0"/>
                      </a:br>
                      <a:r>
                        <a:rPr lang="de-DE" sz="1500" b="1" dirty="0"/>
                        <a:t>Gewinn</a:t>
                      </a:r>
                      <a:r>
                        <a:rPr lang="de-DE" sz="1500" dirty="0"/>
                        <a:t> = Betriebseinnahmen - Betriebsausgaben</a:t>
                      </a:r>
                    </a:p>
                  </a:txBody>
                  <a:tcPr marL="74295" marR="74295" marT="37148" marB="37148">
                    <a:noFill/>
                  </a:tcPr>
                </a:tc>
                <a:tc>
                  <a:txBody>
                    <a:bodyPr/>
                    <a:lstStyle/>
                    <a:p>
                      <a:endParaRPr lang="de-DE" sz="1500" dirty="0"/>
                    </a:p>
                  </a:txBody>
                  <a:tcPr marL="74295" marR="74295" marT="37148" marB="37148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500" dirty="0"/>
                        <a:t/>
                      </a:r>
                      <a:br>
                        <a:rPr lang="de-DE" sz="1500" dirty="0"/>
                      </a:br>
                      <a:r>
                        <a:rPr lang="de-DE" sz="1500" b="1" dirty="0"/>
                        <a:t>Einkünfte</a:t>
                      </a:r>
                      <a:r>
                        <a:rPr lang="de-DE" sz="1500" dirty="0"/>
                        <a:t> = Einnahmen - Werbungskosten</a:t>
                      </a:r>
                    </a:p>
                  </a:txBody>
                  <a:tcPr marL="74295" marR="74295" marT="37148" marB="37148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621662340"/>
                  </a:ext>
                </a:extLst>
              </a:tr>
              <a:tr h="301308">
                <a:tc>
                  <a:txBody>
                    <a:bodyPr/>
                    <a:lstStyle/>
                    <a:p>
                      <a:endParaRPr lang="de-DE" sz="1500" dirty="0"/>
                    </a:p>
                  </a:txBody>
                  <a:tcPr marL="74295" marR="74295" marT="37148" marB="37148">
                    <a:noFill/>
                  </a:tcPr>
                </a:tc>
                <a:tc>
                  <a:txBody>
                    <a:bodyPr/>
                    <a:lstStyle/>
                    <a:p>
                      <a:endParaRPr lang="de-DE" sz="1500" dirty="0"/>
                    </a:p>
                  </a:txBody>
                  <a:tcPr marL="74295" marR="74295" marT="37148" marB="37148">
                    <a:noFill/>
                  </a:tcPr>
                </a:tc>
                <a:tc>
                  <a:txBody>
                    <a:bodyPr/>
                    <a:lstStyle/>
                    <a:p>
                      <a:endParaRPr lang="de-DE" sz="1500" dirty="0"/>
                    </a:p>
                  </a:txBody>
                  <a:tcPr marL="74295" marR="74295" marT="37148" marB="37148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121701154"/>
                  </a:ext>
                </a:extLst>
              </a:tr>
              <a:tr h="742950">
                <a:tc>
                  <a:txBody>
                    <a:bodyPr/>
                    <a:lstStyle/>
                    <a:p>
                      <a:r>
                        <a:rPr lang="de-DE" sz="1500" dirty="0"/>
                        <a:t>Gewerbebetriebe: Pflicht zur Buchführung und Bilanzierung (Ausnahme: Kleingewerbe)</a:t>
                      </a:r>
                    </a:p>
                  </a:txBody>
                  <a:tcPr marL="74295" marR="74295" marT="37148" marB="37148">
                    <a:noFill/>
                  </a:tcPr>
                </a:tc>
                <a:tc>
                  <a:txBody>
                    <a:bodyPr/>
                    <a:lstStyle/>
                    <a:p>
                      <a:endParaRPr lang="de-DE" sz="1500" dirty="0"/>
                    </a:p>
                  </a:txBody>
                  <a:tcPr marL="74295" marR="74295" marT="37148" marB="37148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sz="1500" b="1" dirty="0"/>
                        <a:t>Werbungskosten</a:t>
                      </a:r>
                      <a:r>
                        <a:rPr lang="de-DE" sz="1500" dirty="0"/>
                        <a:t>: </a:t>
                      </a:r>
                      <a:r>
                        <a:rPr lang="de-DE" sz="15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Aufwendungen zur Erwerbung, Sicherung und Erhaltung der Einnahmen (z.B. Kosten für die Fahrt zur Arbeit</a:t>
                      </a:r>
                      <a:endParaRPr lang="de-DE" sz="1500" dirty="0"/>
                    </a:p>
                  </a:txBody>
                  <a:tcPr marL="74295" marR="74295" marT="37148" marB="37148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995536637"/>
                  </a:ext>
                </a:extLst>
              </a:tr>
            </a:tbl>
          </a:graphicData>
        </a:graphic>
      </p:graphicFrame>
      <p:sp>
        <p:nvSpPr>
          <p:cNvPr id="9" name="Textfeld 8">
            <a:extLst>
              <a:ext uri="{FF2B5EF4-FFF2-40B4-BE49-F238E27FC236}">
                <a16:creationId xmlns:a16="http://schemas.microsoft.com/office/drawing/2014/main" xmlns="" id="{35C07DF7-EA8F-4037-AC21-85465040056E}"/>
              </a:ext>
            </a:extLst>
          </p:cNvPr>
          <p:cNvSpPr txBox="1"/>
          <p:nvPr/>
        </p:nvSpPr>
        <p:spPr>
          <a:xfrm>
            <a:off x="815508" y="5823629"/>
            <a:ext cx="8492626" cy="592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25" b="1" dirty="0"/>
              <a:t>Unterscheidung Betriebsausgaben/Werbungskosten und Kosten der privaten Lebensführung!</a:t>
            </a:r>
            <a:endParaRPr lang="de-DE" sz="1625" dirty="0"/>
          </a:p>
        </p:txBody>
      </p:sp>
    </p:spTree>
    <p:extLst>
      <p:ext uri="{BB962C8B-B14F-4D97-AF65-F5344CB8AC3E}">
        <p14:creationId xmlns:p14="http://schemas.microsoft.com/office/powerpoint/2010/main" val="2462822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haltsplatzhalter 1"/>
          <p:cNvSpPr txBox="1">
            <a:spLocks/>
          </p:cNvSpPr>
          <p:nvPr/>
        </p:nvSpPr>
        <p:spPr bwMode="auto">
          <a:xfrm>
            <a:off x="609600" y="2124074"/>
            <a:ext cx="7723187" cy="39512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180000" marR="0" lvl="0" indent="-180000" algn="l" defTabSz="957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99CACA"/>
              </a:buClr>
              <a:buSzTx/>
              <a:buFont typeface="Wingdings" pitchFamily="2" charset="2"/>
              <a:buChar char="§"/>
              <a:tabLst/>
              <a:defRPr/>
            </a:pPr>
            <a:endParaRPr kumimoji="0" lang="de-DE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cs typeface="+mn-cs"/>
            </a:endParaRPr>
          </a:p>
        </p:txBody>
      </p:sp>
      <p:sp>
        <p:nvSpPr>
          <p:cNvPr id="5" name="Titel 7"/>
          <p:cNvSpPr>
            <a:spLocks noGrp="1"/>
          </p:cNvSpPr>
          <p:nvPr>
            <p:ph type="title"/>
          </p:nvPr>
        </p:nvSpPr>
        <p:spPr>
          <a:xfrm>
            <a:off x="630238" y="1414463"/>
            <a:ext cx="7723187" cy="822325"/>
          </a:xfrm>
        </p:spPr>
        <p:txBody>
          <a:bodyPr/>
          <a:lstStyle/>
          <a:p>
            <a:endParaRPr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3" name="Foliennummernplatzhalter 7"/>
          <p:cNvSpPr>
            <a:spLocks noGrp="1"/>
          </p:cNvSpPr>
          <p:nvPr>
            <p:ph type="sldNum" sz="quarter" idx="10"/>
          </p:nvPr>
        </p:nvSpPr>
        <p:spPr>
          <a:xfrm>
            <a:off x="7356475" y="6403975"/>
            <a:ext cx="2311400" cy="365125"/>
          </a:xfrm>
        </p:spPr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C759C568-0496-43C5-94E1-024BC5BA41B4}" type="slidenum">
              <a:rPr lang="de-DE"/>
              <a:pPr>
                <a:defRPr/>
              </a:pPr>
              <a:t>32</a:t>
            </a:fld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xmlns="" id="{F9EF3525-BB8C-409E-8BD3-14E42E80BF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9165" y="1520825"/>
            <a:ext cx="7727669" cy="445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11093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Seit 1958 in Deutschland</a:t>
            </a:r>
          </a:p>
          <a:p>
            <a:r>
              <a:rPr lang="de-DE" dirty="0" smtClean="0"/>
              <a:t>Für Ehepartner und Lebenspartner</a:t>
            </a:r>
          </a:p>
          <a:p>
            <a:r>
              <a:rPr lang="de-DE" dirty="0" smtClean="0"/>
              <a:t>Macht Sinn bei einem höheren Gehalt</a:t>
            </a:r>
          </a:p>
          <a:p>
            <a:r>
              <a:rPr lang="de-DE" dirty="0" smtClean="0"/>
              <a:t>Berechnung siehe Beispiel:</a:t>
            </a:r>
            <a:endParaRPr lang="de-DE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Exkurs Ehegattensplitting</a:t>
            </a:r>
            <a:br>
              <a:rPr lang="de-DE" dirty="0" smtClean="0"/>
            </a:b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59C568-0496-43C5-94E1-024BC5BA41B4}" type="slidenum">
              <a:rPr lang="de-DE" smtClean="0"/>
              <a:pPr>
                <a:defRPr/>
              </a:pPr>
              <a:t>33</a:t>
            </a:fld>
            <a:endParaRPr lang="de-DE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6427" y="3321158"/>
            <a:ext cx="4832959" cy="2718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669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6349" y="1525673"/>
            <a:ext cx="6710829" cy="4781466"/>
          </a:xfr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59C568-0496-43C5-94E1-024BC5BA41B4}" type="slidenum">
              <a:rPr lang="de-DE" smtClean="0"/>
              <a:pPr>
                <a:defRPr/>
              </a:pPr>
              <a:t>34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60485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CBC0E1F9-D631-4EB9-AF71-1B05408E2F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925" dirty="0">
                <a:latin typeface="+mn-lt"/>
              </a:rPr>
              <a:t>Umsatzsteuer - Überblick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xmlns="" id="{35C07DF7-EA8F-4037-AC21-85465040056E}"/>
              </a:ext>
            </a:extLst>
          </p:cNvPr>
          <p:cNvSpPr txBox="1"/>
          <p:nvPr/>
        </p:nvSpPr>
        <p:spPr>
          <a:xfrm>
            <a:off x="681038" y="1951947"/>
            <a:ext cx="9224963" cy="1708785"/>
          </a:xfrm>
          <a:prstGeom prst="rect">
            <a:avLst/>
          </a:prstGeom>
        </p:spPr>
        <p:txBody>
          <a:bodyPr vert="horz" lIns="74295" tIns="37148" rIns="74295" bIns="37148" rtlCol="0">
            <a:normAutofit fontScale="92500" lnSpcReduction="20000"/>
          </a:bodyPr>
          <a:lstStyle>
            <a:lvl1pPr marL="352425" indent="-352425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Ø"/>
              <a:defRPr sz="2800"/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de-DE" sz="2275" dirty="0"/>
              <a:t>Umsatzsteuer ist die mit Abstand wichtigste </a:t>
            </a:r>
            <a:r>
              <a:rPr lang="de-DE" sz="2275" b="1" dirty="0"/>
              <a:t>Verkehrssteuer</a:t>
            </a:r>
          </a:p>
          <a:p>
            <a:r>
              <a:rPr lang="de-DE" sz="2275" dirty="0"/>
              <a:t>Umsatzsteuerpflichtig: alle Unternehmer mit Sitz in Deutschland</a:t>
            </a:r>
          </a:p>
          <a:p>
            <a:r>
              <a:rPr lang="de-DE" sz="2275" dirty="0"/>
              <a:t>Bemessungsgrundlage: Entgelt für Lieferungen und Leistungen</a:t>
            </a:r>
          </a:p>
          <a:p>
            <a:endParaRPr lang="de-DE" sz="2275" dirty="0"/>
          </a:p>
          <a:p>
            <a:r>
              <a:rPr lang="de-DE" sz="2275" dirty="0"/>
              <a:t>Steuersätze:</a:t>
            </a:r>
          </a:p>
          <a:p>
            <a:pPr marL="0" indent="0">
              <a:buNone/>
            </a:pPr>
            <a:endParaRPr lang="de-DE" sz="2275" dirty="0"/>
          </a:p>
          <a:p>
            <a:endParaRPr lang="de-DE" sz="2275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xmlns="" id="{3E0BD4EE-8716-4371-9F70-EA528286F3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2796988" y="3129678"/>
            <a:ext cx="5726766" cy="3299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051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haltsplatzhalter 1"/>
          <p:cNvSpPr txBox="1">
            <a:spLocks/>
          </p:cNvSpPr>
          <p:nvPr/>
        </p:nvSpPr>
        <p:spPr bwMode="auto">
          <a:xfrm>
            <a:off x="609600" y="2124074"/>
            <a:ext cx="7723187" cy="39512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R="0" lvl="0" algn="l" defTabSz="957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99CACA"/>
              </a:buClr>
              <a:buSzTx/>
              <a:tabLst/>
              <a:defRPr/>
            </a:pPr>
            <a:endParaRPr kumimoji="0" lang="de-DE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cs typeface="+mn-cs"/>
            </a:endParaRPr>
          </a:p>
        </p:txBody>
      </p:sp>
      <p:sp>
        <p:nvSpPr>
          <p:cNvPr id="5" name="Titel 7"/>
          <p:cNvSpPr>
            <a:spLocks noGrp="1"/>
          </p:cNvSpPr>
          <p:nvPr>
            <p:ph type="title"/>
          </p:nvPr>
        </p:nvSpPr>
        <p:spPr>
          <a:xfrm>
            <a:off x="630238" y="1414463"/>
            <a:ext cx="7723187" cy="822325"/>
          </a:xfrm>
        </p:spPr>
        <p:txBody>
          <a:bodyPr/>
          <a:lstStyle/>
          <a:p>
            <a:endParaRPr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3" name="Foliennummernplatzhalter 7"/>
          <p:cNvSpPr>
            <a:spLocks noGrp="1"/>
          </p:cNvSpPr>
          <p:nvPr>
            <p:ph type="sldNum" sz="quarter" idx="10"/>
          </p:nvPr>
        </p:nvSpPr>
        <p:spPr>
          <a:xfrm>
            <a:off x="7356475" y="6403975"/>
            <a:ext cx="2311400" cy="365125"/>
          </a:xfrm>
        </p:spPr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C759C568-0496-43C5-94E1-024BC5BA41B4}" type="slidenum">
              <a:rPr lang="de-DE"/>
              <a:pPr>
                <a:defRPr/>
              </a:pPr>
              <a:t>36</a:t>
            </a:fld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xmlns="" id="{93057904-85D6-4740-9C79-F62DC2CCC3A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282646" y="1320043"/>
            <a:ext cx="7340708" cy="4919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7865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nhaltsplatzhalter 5">
            <a:extLst>
              <a:ext uri="{FF2B5EF4-FFF2-40B4-BE49-F238E27FC236}">
                <a16:creationId xmlns:a16="http://schemas.microsoft.com/office/drawing/2014/main" xmlns="" id="{3B99719C-5DC7-4E47-8774-8EC0FB8DD7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788988" y="1971676"/>
            <a:ext cx="7723187" cy="4102203"/>
          </a:xfrm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xmlns="" id="{300B9C02-CAAA-4CE9-A9BB-7C2D7DEB0C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Der Kunde bezahlt die Umsatzsteuer – Ein Beispiel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xmlns="" id="{7FBC74B1-328D-4697-8998-2F1E279FFCF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59C568-0496-43C5-94E1-024BC5BA41B4}" type="slidenum">
              <a:rPr lang="de-DE" smtClean="0"/>
              <a:pPr>
                <a:defRPr/>
              </a:pPr>
              <a:t>37</a:t>
            </a:fld>
            <a:endParaRPr lang="de-DE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xmlns="" id="{55B7A0F8-D034-4CFE-A552-07B3E0A795F0}"/>
              </a:ext>
            </a:extLst>
          </p:cNvPr>
          <p:cNvSpPr txBox="1"/>
          <p:nvPr/>
        </p:nvSpPr>
        <p:spPr>
          <a:xfrm>
            <a:off x="5323354" y="6169426"/>
            <a:ext cx="34172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/>
              <a:t>Ausnahmen gibt es …</a:t>
            </a:r>
          </a:p>
        </p:txBody>
      </p:sp>
    </p:spTree>
    <p:extLst>
      <p:ext uri="{BB962C8B-B14F-4D97-AF65-F5344CB8AC3E}">
        <p14:creationId xmlns:p14="http://schemas.microsoft.com/office/powerpoint/2010/main" val="3292171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CBC0E1F9-D631-4EB9-AF71-1B05408E2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038" y="1025502"/>
            <a:ext cx="7723187" cy="557212"/>
          </a:xfrm>
        </p:spPr>
        <p:txBody>
          <a:bodyPr/>
          <a:lstStyle/>
          <a:p>
            <a:r>
              <a:rPr lang="de-DE" sz="2925" dirty="0">
                <a:latin typeface="+mn-lt"/>
              </a:rPr>
              <a:t>Umsatzsteuer – Kleinunternehmerregelung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xmlns="" id="{35C07DF7-EA8F-4037-AC21-85465040056E}"/>
              </a:ext>
            </a:extLst>
          </p:cNvPr>
          <p:cNvSpPr txBox="1"/>
          <p:nvPr/>
        </p:nvSpPr>
        <p:spPr>
          <a:xfrm>
            <a:off x="681037" y="2140204"/>
            <a:ext cx="9224963" cy="3880553"/>
          </a:xfrm>
          <a:prstGeom prst="rect">
            <a:avLst/>
          </a:prstGeom>
        </p:spPr>
        <p:txBody>
          <a:bodyPr vert="horz" lIns="74295" tIns="37148" rIns="74295" bIns="37148" rtlCol="0">
            <a:normAutofit fontScale="85000" lnSpcReduction="20000"/>
          </a:bodyPr>
          <a:lstStyle>
            <a:lvl1pPr marL="352425" indent="-352425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Ø"/>
              <a:defRPr sz="2800"/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de-DE" sz="2438" b="1" dirty="0"/>
              <a:t>Kleinunternehmer ist, wer…</a:t>
            </a:r>
          </a:p>
          <a:p>
            <a:pPr lvl="1"/>
            <a:r>
              <a:rPr lang="de-DE" sz="2113" dirty="0"/>
              <a:t>Im letzten Jahr einen Umsatz von max. 17.500 EUR </a:t>
            </a:r>
            <a:r>
              <a:rPr lang="de-DE" sz="2113" b="1" u="sng" dirty="0"/>
              <a:t>und</a:t>
            </a:r>
          </a:p>
          <a:p>
            <a:pPr lvl="1"/>
            <a:r>
              <a:rPr lang="de-DE" sz="2113" dirty="0"/>
              <a:t>Im laufenden Jahr einen (geschätzten) Umsatz von max. 50.000 EUR erzielt</a:t>
            </a:r>
          </a:p>
          <a:p>
            <a:r>
              <a:rPr lang="de-DE" sz="2438" b="1" dirty="0"/>
              <a:t>Sonderfall Gründungsjahr:</a:t>
            </a:r>
          </a:p>
          <a:p>
            <a:pPr lvl="1"/>
            <a:r>
              <a:rPr lang="de-DE" sz="2113" dirty="0"/>
              <a:t>geschätzter Umsatz von max. 17.500 EUR</a:t>
            </a:r>
          </a:p>
          <a:p>
            <a:r>
              <a:rPr lang="de-DE" sz="2438" b="1" dirty="0"/>
              <a:t>Folge: Wahlrecht, ob umsatzsteuerpflichtig oder nicht</a:t>
            </a:r>
          </a:p>
          <a:p>
            <a:r>
              <a:rPr lang="de-DE" sz="2438" b="1" dirty="0"/>
              <a:t>Vorteile der Kleinunternehmerregelung:</a:t>
            </a:r>
          </a:p>
          <a:p>
            <a:pPr lvl="1"/>
            <a:r>
              <a:rPr lang="de-DE" sz="2113" dirty="0"/>
              <a:t>Keine Berechnung von Umsatzsteuer, dadurch Wettbewerbsvorteil im Privatkundengeschäft</a:t>
            </a:r>
          </a:p>
          <a:p>
            <a:pPr lvl="1"/>
            <a:r>
              <a:rPr lang="de-DE" sz="2113" dirty="0"/>
              <a:t>Verpflichtung zur Abgabe von Umsatzsteuererklärungen entfällt</a:t>
            </a:r>
          </a:p>
          <a:p>
            <a:r>
              <a:rPr lang="de-DE" sz="2438" b="1" dirty="0"/>
              <a:t>Nachteile:</a:t>
            </a:r>
          </a:p>
          <a:p>
            <a:pPr lvl="1"/>
            <a:r>
              <a:rPr lang="de-DE" sz="2113" dirty="0"/>
              <a:t>Abzug von Vorsteuer nicht möglich</a:t>
            </a:r>
          </a:p>
          <a:p>
            <a:pPr lvl="1"/>
            <a:r>
              <a:rPr lang="de-DE" sz="2113" dirty="0"/>
              <a:t>Wettbewerbsnachteil im Privatkundengeschäft, sobald Umsatzgrenzen überschritten werden und Umsatzsteuer berechnet werden muss</a:t>
            </a:r>
          </a:p>
          <a:p>
            <a:pPr marL="0" indent="0">
              <a:buNone/>
            </a:pPr>
            <a:endParaRPr lang="de-DE" sz="2438" dirty="0"/>
          </a:p>
          <a:p>
            <a:pPr marL="0" indent="0">
              <a:buNone/>
            </a:pPr>
            <a:endParaRPr lang="de-DE" sz="2438" dirty="0"/>
          </a:p>
          <a:p>
            <a:endParaRPr lang="de-DE" sz="2275" dirty="0"/>
          </a:p>
        </p:txBody>
      </p:sp>
    </p:spTree>
    <p:extLst>
      <p:ext uri="{BB962C8B-B14F-4D97-AF65-F5344CB8AC3E}">
        <p14:creationId xmlns:p14="http://schemas.microsoft.com/office/powerpoint/2010/main" val="4085018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517266" y="3261072"/>
            <a:ext cx="7723425" cy="4183138"/>
          </a:xfrm>
        </p:spPr>
        <p:txBody>
          <a:bodyPr/>
          <a:lstStyle/>
          <a:p>
            <a:pPr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de-DE" sz="2000" dirty="0">
                <a:solidFill>
                  <a:schemeClr val="tx1"/>
                </a:solidFill>
              </a:rPr>
              <a:t>Steuerpflichtig: Jeder Gewerbebetrieb</a:t>
            </a: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de-DE" sz="2000" dirty="0">
                <a:solidFill>
                  <a:schemeClr val="tx1"/>
                </a:solidFill>
              </a:rPr>
              <a:t>D.h. jeder Einzelkaufmann, </a:t>
            </a:r>
            <a:r>
              <a:rPr lang="de-DE" sz="2000" dirty="0" smtClean="0">
                <a:solidFill>
                  <a:schemeClr val="tx1"/>
                </a:solidFill>
              </a:rPr>
              <a:t>gewerblich </a:t>
            </a:r>
            <a:r>
              <a:rPr lang="de-DE" sz="2000" dirty="0">
                <a:solidFill>
                  <a:schemeClr val="tx1"/>
                </a:solidFill>
              </a:rPr>
              <a:t>tätige Personengesellschaften sowie Kapitalgesellschaften</a:t>
            </a: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de-DE" sz="2000" u="sng" dirty="0">
                <a:solidFill>
                  <a:schemeClr val="tx1"/>
                </a:solidFill>
              </a:rPr>
              <a:t>Nicht</a:t>
            </a:r>
            <a:r>
              <a:rPr lang="de-DE" sz="2000" dirty="0">
                <a:solidFill>
                  <a:schemeClr val="tx1"/>
                </a:solidFill>
              </a:rPr>
              <a:t> gewerbesteuerpflichtig sind selbständig tätige Freiberufler (z.B. Ärzte, Architekten, Anwälte, Notare, Ingenieure etc</a:t>
            </a:r>
            <a:r>
              <a:rPr lang="de-DE" sz="2000" dirty="0" smtClean="0">
                <a:solidFill>
                  <a:schemeClr val="tx1"/>
                </a:solidFill>
              </a:rPr>
              <a:t>.)</a:t>
            </a: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de-DE" sz="2000" dirty="0" smtClean="0">
                <a:solidFill>
                  <a:schemeClr val="tx1"/>
                </a:solidFill>
              </a:rPr>
              <a:t>Anmeldung muss in der Kommune erfolgen, in der der Großteil der Geschäfte getätigt wird</a:t>
            </a: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de-DE" sz="2000" dirty="0" smtClean="0">
                <a:solidFill>
                  <a:schemeClr val="tx1"/>
                </a:solidFill>
              </a:rPr>
              <a:t>Gewerbesteuerfreibetrag: 24.500 Euro</a:t>
            </a: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de-DE" sz="2000" dirty="0" smtClean="0">
                <a:solidFill>
                  <a:schemeClr val="tx1"/>
                </a:solidFill>
              </a:rPr>
              <a:t>Gewinnsteuer!</a:t>
            </a:r>
          </a:p>
          <a:p>
            <a:pPr marL="0" indent="0">
              <a:buClr>
                <a:schemeClr val="tx1"/>
              </a:buClr>
              <a:buNone/>
            </a:pPr>
            <a:endParaRPr lang="de-DE" sz="2000" dirty="0">
              <a:solidFill>
                <a:schemeClr val="tx1"/>
              </a:solidFill>
            </a:endParaRP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930" dirty="0" smtClean="0"/>
              <a:t>Gewerbesteuer</a:t>
            </a:r>
            <a:endParaRPr lang="de-DE" sz="293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59C568-0496-43C5-94E1-024BC5BA41B4}" type="slidenum">
              <a:rPr lang="de-DE" smtClean="0"/>
              <a:pPr>
                <a:defRPr/>
              </a:pPr>
              <a:t>39</a:t>
            </a:fld>
            <a:endParaRPr lang="de-DE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8471" y="1064711"/>
            <a:ext cx="4183545" cy="2196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437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7792" y="1063421"/>
            <a:ext cx="3137297" cy="4183063"/>
          </a:xfr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59C568-0496-43C5-94E1-024BC5BA41B4}" type="slidenum">
              <a:rPr lang="de-DE" smtClean="0"/>
              <a:pPr>
                <a:defRPr/>
              </a:pPr>
              <a:t>4</a:t>
            </a:fld>
            <a:endParaRPr lang="de-DE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9829" y="3504714"/>
            <a:ext cx="2459564" cy="3279418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2683" y="1365335"/>
            <a:ext cx="1829493" cy="3750921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86" y="1063421"/>
            <a:ext cx="2312986" cy="3083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440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de-DE" b="1" dirty="0" smtClean="0">
                <a:solidFill>
                  <a:schemeClr val="tx1"/>
                </a:solidFill>
              </a:rPr>
              <a:t>Messzahl:</a:t>
            </a:r>
          </a:p>
          <a:p>
            <a:pPr lvl="1">
              <a:buClr>
                <a:schemeClr val="tx1"/>
              </a:buClr>
            </a:pPr>
            <a:r>
              <a:rPr lang="de-DE" dirty="0" smtClean="0">
                <a:solidFill>
                  <a:schemeClr val="tx1"/>
                </a:solidFill>
              </a:rPr>
              <a:t>Für ganz Deutschland festgelegt</a:t>
            </a:r>
          </a:p>
          <a:p>
            <a:pPr lvl="1">
              <a:buClr>
                <a:schemeClr val="tx1"/>
              </a:buClr>
            </a:pPr>
            <a:r>
              <a:rPr lang="de-DE" b="1" dirty="0" smtClean="0">
                <a:solidFill>
                  <a:schemeClr val="tx1"/>
                </a:solidFill>
              </a:rPr>
              <a:t>3,5% </a:t>
            </a:r>
            <a:r>
              <a:rPr lang="de-DE" dirty="0" smtClean="0">
                <a:solidFill>
                  <a:schemeClr val="tx1"/>
                </a:solidFill>
              </a:rPr>
              <a:t>des Gewerbegewinns</a:t>
            </a:r>
          </a:p>
          <a:p>
            <a:pPr lvl="1">
              <a:buClr>
                <a:schemeClr val="tx1"/>
              </a:buClr>
            </a:pPr>
            <a:r>
              <a:rPr lang="de-DE" dirty="0" smtClean="0">
                <a:solidFill>
                  <a:schemeClr val="tx1"/>
                </a:solidFill>
              </a:rPr>
              <a:t>Steuermessbetrag</a:t>
            </a: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de-DE" b="1" dirty="0">
                <a:solidFill>
                  <a:schemeClr val="tx1"/>
                </a:solidFill>
              </a:rPr>
              <a:t> </a:t>
            </a:r>
            <a:r>
              <a:rPr lang="de-DE" b="1" dirty="0" smtClean="0">
                <a:solidFill>
                  <a:schemeClr val="tx1"/>
                </a:solidFill>
              </a:rPr>
              <a:t>Hebesatz:</a:t>
            </a:r>
          </a:p>
          <a:p>
            <a:pPr lvl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de-DE" dirty="0" smtClean="0">
                <a:solidFill>
                  <a:schemeClr val="tx1"/>
                </a:solidFill>
              </a:rPr>
              <a:t>Legt die Gemeinde/Kommune fest</a:t>
            </a:r>
          </a:p>
          <a:p>
            <a:pPr lvl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de-DE" dirty="0" smtClean="0">
                <a:solidFill>
                  <a:schemeClr val="tx1"/>
                </a:solidFill>
              </a:rPr>
              <a:t>Zwischen 200 und 900</a:t>
            </a:r>
          </a:p>
          <a:p>
            <a:pPr lvl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de-DE" dirty="0" smtClean="0">
                <a:solidFill>
                  <a:schemeClr val="tx1"/>
                </a:solidFill>
              </a:rPr>
              <a:t>Köln 475</a:t>
            </a:r>
          </a:p>
          <a:p>
            <a:pPr lvl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de-DE" dirty="0" smtClean="0">
                <a:solidFill>
                  <a:schemeClr val="tx1"/>
                </a:solidFill>
              </a:rPr>
              <a:t>Monheim 260</a:t>
            </a:r>
          </a:p>
          <a:p>
            <a:pPr lvl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de-DE" dirty="0" smtClean="0">
                <a:solidFill>
                  <a:schemeClr val="tx1"/>
                </a:solidFill>
              </a:rPr>
              <a:t>Hürth 480</a:t>
            </a:r>
          </a:p>
          <a:p>
            <a:pPr lvl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de-DE" dirty="0" smtClean="0">
                <a:solidFill>
                  <a:schemeClr val="tx1"/>
                </a:solidFill>
              </a:rPr>
              <a:t>Frechen 490</a:t>
            </a:r>
          </a:p>
          <a:p>
            <a:pPr lvl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de-DE" b="1" dirty="0" smtClean="0">
                <a:solidFill>
                  <a:schemeClr val="tx1"/>
                </a:solidFill>
              </a:rPr>
              <a:t>Leverkusen 250 (seit 2020)</a:t>
            </a:r>
          </a:p>
          <a:p>
            <a:pPr lvl="1">
              <a:buClr>
                <a:schemeClr val="tx1"/>
              </a:buClr>
              <a:buFont typeface="Wingdings" panose="05000000000000000000" pitchFamily="2" charset="2"/>
              <a:buChar char="Ø"/>
            </a:pPr>
            <a:endParaRPr lang="de-DE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930" dirty="0" smtClean="0"/>
              <a:t>Gewerbesteuer</a:t>
            </a:r>
            <a:endParaRPr lang="de-DE" sz="293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59C568-0496-43C5-94E1-024BC5BA41B4}" type="slidenum">
              <a:rPr lang="de-DE" smtClean="0"/>
              <a:pPr>
                <a:defRPr/>
              </a:pPr>
              <a:t>40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86766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Inhaltsplatzhalt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4288820"/>
              </p:ext>
            </p:extLst>
          </p:nvPr>
        </p:nvGraphicFramePr>
        <p:xfrm>
          <a:off x="630238" y="2124075"/>
          <a:ext cx="8613969" cy="4196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71323"/>
                <a:gridCol w="2871323"/>
                <a:gridCol w="2871323"/>
              </a:tblGrid>
              <a:tr h="370840">
                <a:tc>
                  <a:txBody>
                    <a:bodyPr/>
                    <a:lstStyle/>
                    <a:p>
                      <a:endParaRPr lang="de-D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 smtClean="0"/>
                        <a:t>Einzelunternehmen</a:t>
                      </a:r>
                      <a:r>
                        <a:rPr lang="de-DE" sz="1600" baseline="0" dirty="0" smtClean="0"/>
                        <a:t> und Personengesellschaften</a:t>
                      </a:r>
                      <a:endParaRPr lang="de-D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 smtClean="0"/>
                        <a:t>Kapitalgesellschaften</a:t>
                      </a:r>
                      <a:endParaRPr lang="de-DE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 smtClean="0"/>
                        <a:t>Gewerbegewinn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50.000 Euro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50.000 Euro</a:t>
                      </a:r>
                      <a:endParaRPr lang="de-DE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 smtClean="0"/>
                        <a:t>- Freibetrag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24.500</a:t>
                      </a:r>
                      <a:r>
                        <a:rPr lang="de-DE" baseline="0" dirty="0" smtClean="0"/>
                        <a:t> Euro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-</a:t>
                      </a:r>
                      <a:endParaRPr lang="de-DE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 smtClean="0"/>
                        <a:t>= Gewerbeertrag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25.500 Euro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50.000 Euro</a:t>
                      </a:r>
                      <a:endParaRPr lang="de-DE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sz="1600" b="1" dirty="0" smtClean="0"/>
                        <a:t>Gewerbeertrag x Steuermesszahl </a:t>
                      </a:r>
                      <a:r>
                        <a:rPr lang="de-DE" sz="1600" b="1" baseline="0" dirty="0" smtClean="0"/>
                        <a:t> (3,5%)</a:t>
                      </a:r>
                      <a:endParaRPr lang="de-DE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baseline="0" dirty="0" smtClean="0"/>
                        <a:t>25.500 x 0,035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baseline="0" dirty="0" smtClean="0"/>
                        <a:t>50.000 x 0,035</a:t>
                      </a:r>
                      <a:endParaRPr lang="de-DE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 smtClean="0"/>
                        <a:t>= Steuermessbetrag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892,50 Euro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1.750 Euro</a:t>
                      </a:r>
                      <a:endParaRPr lang="de-DE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 smtClean="0"/>
                        <a:t>Steuermessbetrag x Gemeindehebesatz</a:t>
                      </a:r>
                      <a:r>
                        <a:rPr lang="de-DE" baseline="0" dirty="0" smtClean="0"/>
                        <a:t> (mindestens 200%) 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892,50 x 4,75 (Köln)</a:t>
                      </a:r>
                    </a:p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1.750 x 4,75 (Köln)</a:t>
                      </a:r>
                      <a:endParaRPr lang="de-DE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 smtClean="0"/>
                        <a:t>= Zu zahlende Gewerbesteuer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4.239,38 Euro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8.312,50 Euro</a:t>
                      </a:r>
                      <a:endParaRPr lang="de-DE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930" dirty="0" smtClean="0"/>
              <a:t>Gewerbesteuer – Beispiel Berechnung</a:t>
            </a:r>
            <a:endParaRPr lang="de-DE" sz="293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59C568-0496-43C5-94E1-024BC5BA41B4}" type="slidenum">
              <a:rPr lang="de-DE" smtClean="0"/>
              <a:pPr>
                <a:defRPr/>
              </a:pPr>
              <a:t>41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87574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930" dirty="0" smtClean="0"/>
              <a:t>Gewerbesteuer Beispiel Berechnung 2</a:t>
            </a:r>
            <a:endParaRPr lang="de-DE" sz="293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59C568-0496-43C5-94E1-024BC5BA41B4}" type="slidenum">
              <a:rPr lang="de-DE" smtClean="0"/>
              <a:pPr>
                <a:defRPr/>
              </a:pPr>
              <a:t>42</a:t>
            </a:fld>
            <a:endParaRPr lang="de-DE" dirty="0"/>
          </a:p>
        </p:txBody>
      </p:sp>
      <p:graphicFrame>
        <p:nvGraphicFramePr>
          <p:cNvPr id="7" name="Inhaltsplatzhalt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61030296"/>
              </p:ext>
            </p:extLst>
          </p:nvPr>
        </p:nvGraphicFramePr>
        <p:xfrm>
          <a:off x="630238" y="2124075"/>
          <a:ext cx="8764283" cy="4196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14420"/>
                <a:gridCol w="2668043"/>
                <a:gridCol w="3281820"/>
              </a:tblGrid>
              <a:tr h="370840"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 smtClean="0"/>
                        <a:t>Einzelunternehmen</a:t>
                      </a:r>
                      <a:r>
                        <a:rPr lang="de-DE" sz="1600" baseline="0" dirty="0" smtClean="0"/>
                        <a:t> und Personengesellschaften</a:t>
                      </a:r>
                      <a:endParaRPr lang="de-D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 smtClean="0"/>
                        <a:t>Kapitalgesellschaften</a:t>
                      </a:r>
                      <a:endParaRPr lang="de-DE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 smtClean="0"/>
                        <a:t>Gewerbegewinn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50.000 Euro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50.000 Euro</a:t>
                      </a:r>
                      <a:endParaRPr lang="de-DE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 smtClean="0"/>
                        <a:t>- Freibetrag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24.500 Euro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-</a:t>
                      </a:r>
                      <a:endParaRPr lang="de-DE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 smtClean="0"/>
                        <a:t>= Gewerbeertrag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25.500 Euro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50.000 Euro</a:t>
                      </a:r>
                      <a:endParaRPr lang="de-DE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sz="1600" b="1" dirty="0" smtClean="0"/>
                        <a:t>Gewerbeertrag x Steuermesszahl </a:t>
                      </a:r>
                      <a:r>
                        <a:rPr lang="de-DE" sz="1600" b="1" baseline="0" dirty="0" smtClean="0"/>
                        <a:t> (3,5%)</a:t>
                      </a:r>
                      <a:endParaRPr lang="de-DE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baseline="0" dirty="0" smtClean="0"/>
                        <a:t>25.500 x 0,035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baseline="0" dirty="0" smtClean="0"/>
                        <a:t>50.000 x 0,035</a:t>
                      </a:r>
                      <a:endParaRPr lang="de-DE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 smtClean="0"/>
                        <a:t>= Steuermessbetrag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892,50 Euro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1.750 Euro</a:t>
                      </a:r>
                      <a:endParaRPr lang="de-DE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 smtClean="0"/>
                        <a:t>Steuermessbetrag x Gemeindehebesatz</a:t>
                      </a:r>
                      <a:r>
                        <a:rPr lang="de-DE" baseline="0" dirty="0" smtClean="0"/>
                        <a:t> (mindestens 200%) 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892,50 x 2,50 (Leverkusen)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1750 x 2,50</a:t>
                      </a:r>
                    </a:p>
                    <a:p>
                      <a:r>
                        <a:rPr lang="de-DE" dirty="0" smtClean="0"/>
                        <a:t>(Leverkusen)</a:t>
                      </a:r>
                      <a:endParaRPr lang="de-DE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 smtClean="0"/>
                        <a:t>= Zu zahlende Gewerbesteuer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2.231,25 Euro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4.375,00</a:t>
                      </a:r>
                      <a:r>
                        <a:rPr lang="de-DE" baseline="0" dirty="0" smtClean="0"/>
                        <a:t> Euro</a:t>
                      </a:r>
                      <a:endParaRPr lang="de-DE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68650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4"/>
          <p:cNvSpPr>
            <a:spLocks noChangeArrowheads="1"/>
          </p:cNvSpPr>
          <p:nvPr/>
        </p:nvSpPr>
        <p:spPr bwMode="auto">
          <a:xfrm>
            <a:off x="530338" y="1397837"/>
            <a:ext cx="89789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de-DE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Danke für euere Aufmerksamkeit und bis bald!</a:t>
            </a:r>
          </a:p>
        </p:txBody>
      </p:sp>
      <p:pic>
        <p:nvPicPr>
          <p:cNvPr id="3" name="Grafik 2" descr="Ein Bild, das Objekt, Uhr enthält.&#10;&#10;Automatisch generierte Beschreibung">
            <a:extLst>
              <a:ext uri="{FF2B5EF4-FFF2-40B4-BE49-F238E27FC236}">
                <a16:creationId xmlns:a16="http://schemas.microsoft.com/office/drawing/2014/main" xmlns="" id="{41A7DD07-D68B-4669-B8AF-68958A3F16F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127" y="2107363"/>
            <a:ext cx="3429837" cy="3352800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xmlns="" id="{C193FE19-B2FC-47DB-86DA-A30C185D1765}"/>
              </a:ext>
            </a:extLst>
          </p:cNvPr>
          <p:cNvSpPr txBox="1"/>
          <p:nvPr/>
        </p:nvSpPr>
        <p:spPr>
          <a:xfrm>
            <a:off x="5300038" y="2447365"/>
            <a:ext cx="355709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Kontakt:</a:t>
            </a:r>
          </a:p>
          <a:p>
            <a:endParaRPr lang="de-DE" dirty="0"/>
          </a:p>
          <a:p>
            <a:r>
              <a:rPr lang="de-DE" dirty="0"/>
              <a:t>IQ NRW </a:t>
            </a:r>
            <a:r>
              <a:rPr lang="de-DE" dirty="0" err="1"/>
              <a:t>ActNow</a:t>
            </a:r>
            <a:endParaRPr lang="de-DE" dirty="0"/>
          </a:p>
          <a:p>
            <a:r>
              <a:rPr lang="de-DE" dirty="0"/>
              <a:t>Koblenzer Straße 11</a:t>
            </a:r>
          </a:p>
          <a:p>
            <a:r>
              <a:rPr lang="de-DE" dirty="0"/>
              <a:t>50968 Köln</a:t>
            </a:r>
          </a:p>
          <a:p>
            <a:endParaRPr lang="de-DE" dirty="0"/>
          </a:p>
          <a:p>
            <a:r>
              <a:rPr lang="de-DE" dirty="0"/>
              <a:t>messner@migrafrica.org</a:t>
            </a:r>
          </a:p>
        </p:txBody>
      </p:sp>
    </p:spTree>
    <p:extLst>
      <p:ext uri="{BB962C8B-B14F-4D97-AF65-F5344CB8AC3E}">
        <p14:creationId xmlns:p14="http://schemas.microsoft.com/office/powerpoint/2010/main" val="122152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59C568-0496-43C5-94E1-024BC5BA41B4}" type="slidenum">
              <a:rPr lang="de-DE" smtClean="0"/>
              <a:pPr>
                <a:defRPr/>
              </a:pPr>
              <a:t>5</a:t>
            </a:fld>
            <a:endParaRPr lang="de-DE" dirty="0"/>
          </a:p>
        </p:txBody>
      </p:sp>
      <p:pic>
        <p:nvPicPr>
          <p:cNvPr id="7" name="Inhaltsplatzhalt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7321" y="2124075"/>
            <a:ext cx="2349020" cy="4183063"/>
          </a:xfrm>
        </p:spPr>
      </p:pic>
    </p:spTree>
    <p:extLst>
      <p:ext uri="{BB962C8B-B14F-4D97-AF65-F5344CB8AC3E}">
        <p14:creationId xmlns:p14="http://schemas.microsoft.com/office/powerpoint/2010/main" val="473555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054" y="2879105"/>
            <a:ext cx="4743450" cy="2647950"/>
          </a:xfr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Ich habe eine Idee und ein Konzept… kann ich einfach anfangen zu arbeiten???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59C568-0496-43C5-94E1-024BC5BA41B4}" type="slidenum">
              <a:rPr lang="de-DE" smtClean="0"/>
              <a:pPr>
                <a:defRPr/>
              </a:pPr>
              <a:t>6</a:t>
            </a:fld>
            <a:endParaRPr lang="de-DE" dirty="0"/>
          </a:p>
        </p:txBody>
      </p:sp>
      <p:sp>
        <p:nvSpPr>
          <p:cNvPr id="6" name="Rechteck 5"/>
          <p:cNvSpPr/>
          <p:nvPr/>
        </p:nvSpPr>
        <p:spPr>
          <a:xfrm>
            <a:off x="791256" y="5647905"/>
            <a:ext cx="739657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40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Ich brauche eine Rechtsform!</a:t>
            </a:r>
            <a:endParaRPr lang="de-DE" sz="4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65259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Rechtsformen: Wie wird meine Firma aufgebaut sein?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59C568-0496-43C5-94E1-024BC5BA41B4}" type="slidenum">
              <a:rPr lang="de-DE" smtClean="0"/>
              <a:pPr>
                <a:defRPr/>
              </a:pPr>
              <a:t>7</a:t>
            </a:fld>
            <a:endParaRPr lang="de-DE" dirty="0"/>
          </a:p>
        </p:txBody>
      </p:sp>
      <p:pic>
        <p:nvPicPr>
          <p:cNvPr id="5" name="Inhaltsplatzhalter 4" descr="Ein Bild, das Screenshot enthält.&#10;&#10;Automatisch generierte Beschreibung">
            <a:extLst>
              <a:ext uri="{FF2B5EF4-FFF2-40B4-BE49-F238E27FC236}">
                <a16:creationId xmlns:a16="http://schemas.microsoft.com/office/drawing/2014/main" xmlns="" id="{2B886387-36E8-4EC1-A39B-7AF39A032C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0812" y="1994858"/>
            <a:ext cx="5744700" cy="4259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282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830" y="1741118"/>
            <a:ext cx="7774443" cy="4427113"/>
          </a:xfr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59C568-0496-43C5-94E1-024BC5BA41B4}" type="slidenum">
              <a:rPr lang="de-DE" smtClean="0"/>
              <a:pPr>
                <a:defRPr/>
              </a:pPr>
              <a:t>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8087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Kein Startkapital</a:t>
            </a:r>
          </a:p>
          <a:p>
            <a:r>
              <a:rPr lang="de-DE" dirty="0" smtClean="0"/>
              <a:t>Haftung mit Firmen- und Privatvermögen</a:t>
            </a:r>
          </a:p>
          <a:p>
            <a:r>
              <a:rPr lang="de-DE" dirty="0" smtClean="0"/>
              <a:t>Gründung von einer Einzelperson</a:t>
            </a:r>
          </a:p>
          <a:p>
            <a:r>
              <a:rPr lang="de-DE" dirty="0" smtClean="0"/>
              <a:t>Kann beliebig viele Mitarbeitende einstellen</a:t>
            </a:r>
          </a:p>
          <a:p>
            <a:r>
              <a:rPr lang="de-DE" dirty="0" smtClean="0"/>
              <a:t>Formen:</a:t>
            </a:r>
          </a:p>
          <a:p>
            <a:pPr lvl="1"/>
            <a:r>
              <a:rPr lang="de-DE" dirty="0" smtClean="0"/>
              <a:t>Kleingewerbe (Eisdiele, Kiosk, kleine Restaurants, Imbiss</a:t>
            </a:r>
          </a:p>
          <a:p>
            <a:pPr lvl="1"/>
            <a:r>
              <a:rPr lang="de-DE" dirty="0" smtClean="0"/>
              <a:t>Freiberufler (Anwalt, Notar, Dolmetscher, Trainer)</a:t>
            </a:r>
          </a:p>
          <a:p>
            <a:pPr lvl="1"/>
            <a:r>
              <a:rPr lang="de-DE" dirty="0" smtClean="0"/>
              <a:t>Eingetragener Kaufmann</a:t>
            </a:r>
            <a:endParaRPr lang="de-DE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Einzelunternehmen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59C568-0496-43C5-94E1-024BC5BA41B4}" type="slidenum">
              <a:rPr lang="de-DE" smtClean="0"/>
              <a:pPr>
                <a:defRPr/>
              </a:pPr>
              <a:t>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25422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tandarddesign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andard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adFill flip="none" rotWithShape="1">
          <a:gsLst>
            <a:gs pos="50000">
              <a:schemeClr val="accent1">
                <a:shade val="67500"/>
                <a:satMod val="115000"/>
              </a:schemeClr>
            </a:gs>
            <a:gs pos="100000">
              <a:schemeClr val="accent1">
                <a:shade val="100000"/>
                <a:satMod val="115000"/>
              </a:schemeClr>
            </a:gs>
          </a:gsLst>
          <a:path path="rect">
            <a:fillToRect l="100000" t="100000"/>
          </a:path>
          <a:tileRect r="-100000" b="-100000"/>
        </a:gradFill>
        <a:ln>
          <a:noFill/>
        </a:ln>
      </a:spPr>
      <a:bodyPr anchor="ctr"/>
      <a:lstStyle>
        <a:defPPr algn="ctr">
          <a:defRPr dirty="0">
            <a:solidFill>
              <a:srgbClr val="99CACA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Standard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2.xml><?xml version="1.0" encoding="utf-8"?>
<a:themeOverride xmlns:a="http://schemas.openxmlformats.org/drawingml/2006/main">
  <a:clrScheme name="Standard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3.xml><?xml version="1.0" encoding="utf-8"?>
<a:themeOverride xmlns:a="http://schemas.openxmlformats.org/drawingml/2006/main">
  <a:clrScheme name="Standard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4.xml><?xml version="1.0" encoding="utf-8"?>
<a:themeOverride xmlns:a="http://schemas.openxmlformats.org/drawingml/2006/main">
  <a:clrScheme name="Standard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5.xml><?xml version="1.0" encoding="utf-8"?>
<a:themeOverride xmlns:a="http://schemas.openxmlformats.org/drawingml/2006/main">
  <a:clrScheme name="Standard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6.xml><?xml version="1.0" encoding="utf-8"?>
<a:themeOverride xmlns:a="http://schemas.openxmlformats.org/drawingml/2006/main">
  <a:clrScheme name="Standard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7.xml><?xml version="1.0" encoding="utf-8"?>
<a:themeOverride xmlns:a="http://schemas.openxmlformats.org/drawingml/2006/main">
  <a:clrScheme name="Standard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A11B33A1D9455B45938108811D229F2E" ma:contentTypeVersion="10" ma:contentTypeDescription="Ein neues Dokument erstellen." ma:contentTypeScope="" ma:versionID="e67798422fff7579d05c3437f5e9f858">
  <xsd:schema xmlns:xsd="http://www.w3.org/2001/XMLSchema" xmlns:xs="http://www.w3.org/2001/XMLSchema" xmlns:p="http://schemas.microsoft.com/office/2006/metadata/properties" xmlns:ns2="9acf26af-b6a9-40ba-b203-e519c82452ff" targetNamespace="http://schemas.microsoft.com/office/2006/metadata/properties" ma:root="true" ma:fieldsID="2b5401d462b80aa0c2998c6e59f173b1" ns2:_="">
    <xsd:import namespace="9acf26af-b6a9-40ba-b203-e519c82452f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acf26af-b6a9-40ba-b203-e519c82452f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113A4DB0-73E7-40BA-A6E9-726B387B982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acf26af-b6a9-40ba-b203-e519c82452f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FAD5AA7B-F16D-4090-890D-E35196CAC6F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581744F-A9F3-4C67-B2CA-6B381BD48527}">
  <ds:schemaRefs>
    <ds:schemaRef ds:uri="http://schemas.openxmlformats.org/package/2006/metadata/core-properties"/>
    <ds:schemaRef ds:uri="http://purl.org/dc/terms/"/>
    <ds:schemaRef ds:uri="http://schemas.microsoft.com/office/2006/documentManagement/types"/>
    <ds:schemaRef ds:uri="http://www.w3.org/XML/1998/namespace"/>
    <ds:schemaRef ds:uri="9acf26af-b6a9-40ba-b203-e519c82452ff"/>
    <ds:schemaRef ds:uri="http://schemas.microsoft.com/office/2006/metadata/properties"/>
    <ds:schemaRef ds:uri="http://purl.org/dc/elements/1.1/"/>
    <ds:schemaRef ds:uri="http://schemas.microsoft.com/office/infopath/2007/PartnerControls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974</Words>
  <Application>Microsoft Office PowerPoint</Application>
  <PresentationFormat>A4-Papier (210x297 mm)</PresentationFormat>
  <Paragraphs>324</Paragraphs>
  <Slides>43</Slides>
  <Notes>14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43</vt:i4>
      </vt:variant>
    </vt:vector>
  </HeadingPairs>
  <TitlesOfParts>
    <vt:vector size="44" baseType="lpstr">
      <vt:lpstr>Standarddesign</vt:lpstr>
      <vt:lpstr>PowerPoint-Präsentation</vt:lpstr>
      <vt:lpstr>Was machen wir heute?</vt:lpstr>
      <vt:lpstr>ActNow – Was ist das denn?</vt:lpstr>
      <vt:lpstr>PowerPoint-Präsentation</vt:lpstr>
      <vt:lpstr>PowerPoint-Präsentation</vt:lpstr>
      <vt:lpstr>Ich habe eine Idee und ein Konzept… kann ich einfach anfangen zu arbeiten???</vt:lpstr>
      <vt:lpstr>Rechtsformen: Wie wird meine Firma aufgebaut sein?</vt:lpstr>
      <vt:lpstr>PowerPoint-Präsentation</vt:lpstr>
      <vt:lpstr>Einzelunternehmen</vt:lpstr>
      <vt:lpstr>PowerPoint-Präsentation</vt:lpstr>
      <vt:lpstr>Gesellschaft mit beschränkter Haftung GmbH</vt:lpstr>
      <vt:lpstr>Unternehmergesellschaft UG</vt:lpstr>
      <vt:lpstr>Eingetragener Verein e.V.</vt:lpstr>
      <vt:lpstr>Ihr seid dran: Was denkt ihr wieviel Unternehmen gibt es in Deutschland (aufgeteilt nach Mitarbeitenden und Rechtsformen</vt:lpstr>
      <vt:lpstr>PowerPoint-Präsentation</vt:lpstr>
      <vt:lpstr>PAUSE!!!!!</vt:lpstr>
      <vt:lpstr>Steuern!!!</vt:lpstr>
      <vt:lpstr>Quiz: Welche Steuern gibt bzw. gab es wirklich?</vt:lpstr>
      <vt:lpstr>Biersteuer?</vt:lpstr>
      <vt:lpstr>Tanzsteuer?</vt:lpstr>
      <vt:lpstr>Schuhsteuer?</vt:lpstr>
      <vt:lpstr>Hochzeitssteuer?</vt:lpstr>
      <vt:lpstr>PowerPoint-Präsentation</vt:lpstr>
      <vt:lpstr>Bartsteuer?</vt:lpstr>
      <vt:lpstr>Prinzessinensteuer?</vt:lpstr>
      <vt:lpstr>PowerPoint-Präsentation</vt:lpstr>
      <vt:lpstr>Einteilung der Steuerarten</vt:lpstr>
      <vt:lpstr>Welche Steuer bringt die meisten Einnahmen?</vt:lpstr>
      <vt:lpstr>Einkommenssteuer</vt:lpstr>
      <vt:lpstr>Freie Einnahmen</vt:lpstr>
      <vt:lpstr>Einkommensteuer – Einkunftsermittlung</vt:lpstr>
      <vt:lpstr>PowerPoint-Präsentation</vt:lpstr>
      <vt:lpstr>Exkurs Ehegattensplitting </vt:lpstr>
      <vt:lpstr>PowerPoint-Präsentation</vt:lpstr>
      <vt:lpstr>Umsatzsteuer - Überblick</vt:lpstr>
      <vt:lpstr>PowerPoint-Präsentation</vt:lpstr>
      <vt:lpstr>Der Kunde bezahlt die Umsatzsteuer – Ein Beispiel</vt:lpstr>
      <vt:lpstr>Umsatzsteuer – Kleinunternehmerregelung</vt:lpstr>
      <vt:lpstr>Gewerbesteuer</vt:lpstr>
      <vt:lpstr>Gewerbesteuer</vt:lpstr>
      <vt:lpstr>Gewerbesteuer – Beispiel Berechnung</vt:lpstr>
      <vt:lpstr>Gewerbesteuer Beispiel Berechnung 2</vt:lpstr>
      <vt:lpstr>PowerPoint-Präsentation</vt:lpstr>
    </vt:vector>
  </TitlesOfParts>
  <Company>ZWH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Netzwerk</dc:title>
  <dc:creator>Reymann</dc:creator>
  <cp:lastModifiedBy>Benjamin Meßner</cp:lastModifiedBy>
  <cp:revision>525</cp:revision>
  <cp:lastPrinted>2011-05-03T14:13:48Z</cp:lastPrinted>
  <dcterms:created xsi:type="dcterms:W3CDTF">2005-03-10T11:43:20Z</dcterms:created>
  <dcterms:modified xsi:type="dcterms:W3CDTF">2021-01-22T13:40:21Z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0x010100A11B33A1D9455B45938108811D229F2E</vt:lpwstr>
  </property>
</Properties>
</file>