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27"/>
  </p:notesMasterIdLst>
  <p:handoutMasterIdLst>
    <p:handoutMasterId r:id="rId28"/>
  </p:handoutMasterIdLst>
  <p:sldIdLst>
    <p:sldId id="297" r:id="rId5"/>
    <p:sldId id="334" r:id="rId6"/>
    <p:sldId id="355" r:id="rId7"/>
    <p:sldId id="260" r:id="rId8"/>
    <p:sldId id="337" r:id="rId9"/>
    <p:sldId id="340" r:id="rId10"/>
    <p:sldId id="341" r:id="rId11"/>
    <p:sldId id="342" r:id="rId12"/>
    <p:sldId id="331" r:id="rId13"/>
    <p:sldId id="345" r:id="rId14"/>
    <p:sldId id="335" r:id="rId15"/>
    <p:sldId id="356" r:id="rId16"/>
    <p:sldId id="310" r:id="rId17"/>
    <p:sldId id="346" r:id="rId18"/>
    <p:sldId id="347" r:id="rId19"/>
    <p:sldId id="348" r:id="rId20"/>
    <p:sldId id="353" r:id="rId21"/>
    <p:sldId id="350" r:id="rId22"/>
    <p:sldId id="351" r:id="rId23"/>
    <p:sldId id="352" r:id="rId24"/>
    <p:sldId id="357" r:id="rId25"/>
    <p:sldId id="358" r:id="rId26"/>
  </p:sldIdLst>
  <p:sldSz cx="9906000" cy="6858000" type="A4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83">
          <p15:clr>
            <a:srgbClr val="A4A3A4"/>
          </p15:clr>
        </p15:guide>
        <p15:guide id="2" orient="horz" pos="2922">
          <p15:clr>
            <a:srgbClr val="A4A3A4"/>
          </p15:clr>
        </p15:guide>
        <p15:guide id="3" orient="horz" pos="3756">
          <p15:clr>
            <a:srgbClr val="A4A3A4"/>
          </p15:clr>
        </p15:guide>
        <p15:guide id="4" orient="horz" pos="459">
          <p15:clr>
            <a:srgbClr val="A4A3A4"/>
          </p15:clr>
        </p15:guide>
        <p15:guide id="5" orient="horz" pos="165">
          <p15:clr>
            <a:srgbClr val="A4A3A4"/>
          </p15:clr>
        </p15:guide>
        <p15:guide id="6" orient="horz" pos="4170">
          <p15:clr>
            <a:srgbClr val="A4A3A4"/>
          </p15:clr>
        </p15:guide>
        <p15:guide id="7" pos="462">
          <p15:clr>
            <a:srgbClr val="A4A3A4"/>
          </p15:clr>
        </p15:guide>
        <p15:guide id="8" pos="60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D0CA"/>
    <a:srgbClr val="98CACA"/>
    <a:srgbClr val="097C8E"/>
    <a:srgbClr val="017C8E"/>
    <a:srgbClr val="5FBBBA"/>
    <a:srgbClr val="99C9C9"/>
    <a:srgbClr val="B1D0C4"/>
    <a:srgbClr val="606060"/>
    <a:srgbClr val="95B7B3"/>
    <a:srgbClr val="989C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5693C8-5BD5-DB46-95C0-6E9FCC96431F}" v="184" dt="2021-04-12T10:40:22.822"/>
    <p1510:client id="{A2DAC107-49DB-40F2-9DCB-82DAE9F92307}" v="7" dt="2021-04-12T10:38:47.022"/>
    <p1510:client id="{A9AF0A9C-C36D-4E7C-9361-24E0333F6CC6}" v="1" dt="2021-04-12T12:34:54.341"/>
  </p1510:revLst>
</p1510:revInfo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 snapToGrid="0">
      <p:cViewPr varScale="1">
        <p:scale>
          <a:sx n="117" d="100"/>
          <a:sy n="117" d="100"/>
        </p:scale>
        <p:origin x="1200" y="168"/>
      </p:cViewPr>
      <p:guideLst>
        <p:guide orient="horz" pos="783"/>
        <p:guide orient="horz" pos="2922"/>
        <p:guide orient="horz" pos="3756"/>
        <p:guide orient="horz" pos="459"/>
        <p:guide orient="horz" pos="165"/>
        <p:guide orient="horz" pos="4170"/>
        <p:guide pos="462"/>
        <p:guide pos="60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E854E2-AA0E-0346-A4FD-FF45C19A41F4}" type="doc">
      <dgm:prSet loTypeId="urn:microsoft.com/office/officeart/2005/8/layout/cycle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11634013-4B24-EB48-8D95-94722061725F}">
      <dgm:prSet phldrT="[Text]" custT="1"/>
      <dgm:spPr/>
      <dgm:t>
        <a:bodyPr/>
        <a:lstStyle/>
        <a:p>
          <a:r>
            <a:rPr lang="de-DE" sz="1600"/>
            <a:t>1) Wer seid ihr?</a:t>
          </a:r>
          <a:endParaRPr lang="de-DE" sz="1600">
            <a:latin typeface="+mj-lt"/>
          </a:endParaRPr>
        </a:p>
      </dgm:t>
    </dgm:pt>
    <dgm:pt modelId="{73D3A364-38D0-7743-A059-B6E79E50A092}" type="parTrans" cxnId="{E8026FFF-12F6-B942-9D6C-B4460F7C3C86}">
      <dgm:prSet/>
      <dgm:spPr/>
      <dgm:t>
        <a:bodyPr/>
        <a:lstStyle/>
        <a:p>
          <a:endParaRPr lang="de-DE" sz="1600"/>
        </a:p>
      </dgm:t>
    </dgm:pt>
    <dgm:pt modelId="{E8AE6A9A-F116-094A-8D32-F391094CDD91}" type="sibTrans" cxnId="{E8026FFF-12F6-B942-9D6C-B4460F7C3C86}">
      <dgm:prSet/>
      <dgm:spPr/>
      <dgm:t>
        <a:bodyPr/>
        <a:lstStyle/>
        <a:p>
          <a:endParaRPr lang="de-DE" sz="1600"/>
        </a:p>
      </dgm:t>
    </dgm:pt>
    <dgm:pt modelId="{158F8D54-6A01-0743-B9D4-5213550F2774}">
      <dgm:prSet phldrT="[Text]" custT="1"/>
      <dgm:spPr/>
      <dgm:t>
        <a:bodyPr/>
        <a:lstStyle/>
        <a:p>
          <a:r>
            <a:rPr lang="de-DE" sz="1600">
              <a:latin typeface="+mj-lt"/>
            </a:rPr>
            <a:t>2) Was ist eure Idee?</a:t>
          </a:r>
        </a:p>
      </dgm:t>
    </dgm:pt>
    <dgm:pt modelId="{AFFEF53F-7B26-B144-804E-9763C50E16B5}" type="parTrans" cxnId="{F194BC81-07AB-164E-BEB0-B10A3E01B4DD}">
      <dgm:prSet/>
      <dgm:spPr/>
      <dgm:t>
        <a:bodyPr/>
        <a:lstStyle/>
        <a:p>
          <a:endParaRPr lang="de-DE" sz="1600"/>
        </a:p>
      </dgm:t>
    </dgm:pt>
    <dgm:pt modelId="{76882A90-750F-0C46-9977-D5DB5198304D}" type="sibTrans" cxnId="{F194BC81-07AB-164E-BEB0-B10A3E01B4DD}">
      <dgm:prSet/>
      <dgm:spPr/>
      <dgm:t>
        <a:bodyPr/>
        <a:lstStyle/>
        <a:p>
          <a:endParaRPr lang="de-DE" sz="1600"/>
        </a:p>
      </dgm:t>
    </dgm:pt>
    <dgm:pt modelId="{E8E2BC8E-2FF7-924F-B77B-3A2132B5BA6F}">
      <dgm:prSet phldrT="[Text]" custT="1"/>
      <dgm:spPr/>
      <dgm:t>
        <a:bodyPr/>
        <a:lstStyle/>
        <a:p>
          <a:r>
            <a:rPr lang="de-DE" sz="1600">
              <a:latin typeface="+mj-lt"/>
            </a:rPr>
            <a:t>3) Was macht euch besonders?</a:t>
          </a:r>
        </a:p>
      </dgm:t>
    </dgm:pt>
    <dgm:pt modelId="{D7F9B979-DF25-3C4D-8881-220D819590DB}" type="parTrans" cxnId="{C1ED9CA3-4D02-4240-8D5E-60037A83ACE1}">
      <dgm:prSet/>
      <dgm:spPr/>
      <dgm:t>
        <a:bodyPr/>
        <a:lstStyle/>
        <a:p>
          <a:endParaRPr lang="de-DE" sz="1600"/>
        </a:p>
      </dgm:t>
    </dgm:pt>
    <dgm:pt modelId="{91A77A93-01E1-BC42-9295-6F3E05CBB6A3}" type="sibTrans" cxnId="{C1ED9CA3-4D02-4240-8D5E-60037A83ACE1}">
      <dgm:prSet/>
      <dgm:spPr/>
      <dgm:t>
        <a:bodyPr/>
        <a:lstStyle/>
        <a:p>
          <a:endParaRPr lang="de-DE" sz="1600"/>
        </a:p>
      </dgm:t>
    </dgm:pt>
    <dgm:pt modelId="{6617E549-F8F7-CD4B-8E59-AD89CFFF00A6}">
      <dgm:prSet custT="1"/>
      <dgm:spPr/>
      <dgm:t>
        <a:bodyPr/>
        <a:lstStyle/>
        <a:p>
          <a:r>
            <a:rPr lang="de-DE" sz="1600">
              <a:latin typeface="+mj-lt"/>
            </a:rPr>
            <a:t>4) Was braucht ihr für die Umsetzung eurer </a:t>
          </a:r>
          <a:r>
            <a:rPr lang="de-DE" sz="1600"/>
            <a:t>Ideen?</a:t>
          </a:r>
        </a:p>
      </dgm:t>
    </dgm:pt>
    <dgm:pt modelId="{66C4360E-1186-5748-9173-65BF4D02D0E8}" type="parTrans" cxnId="{0E63E043-FE17-E94F-B71E-CBFF1CB4980E}">
      <dgm:prSet/>
      <dgm:spPr/>
      <dgm:t>
        <a:bodyPr/>
        <a:lstStyle/>
        <a:p>
          <a:endParaRPr lang="de-DE" sz="1600"/>
        </a:p>
      </dgm:t>
    </dgm:pt>
    <dgm:pt modelId="{5B07EFF6-E8F5-5C48-8B76-05839D2B6575}" type="sibTrans" cxnId="{0E63E043-FE17-E94F-B71E-CBFF1CB4980E}">
      <dgm:prSet/>
      <dgm:spPr/>
      <dgm:t>
        <a:bodyPr/>
        <a:lstStyle/>
        <a:p>
          <a:endParaRPr lang="de-DE" sz="1600"/>
        </a:p>
      </dgm:t>
    </dgm:pt>
    <dgm:pt modelId="{FA918EAE-A8F6-7C4D-A660-185C8D16D9B7}" type="pres">
      <dgm:prSet presAssocID="{32E854E2-AA0E-0346-A4FD-FF45C19A41F4}" presName="cycle" presStyleCnt="0">
        <dgm:presLayoutVars>
          <dgm:dir/>
          <dgm:resizeHandles val="exact"/>
        </dgm:presLayoutVars>
      </dgm:prSet>
      <dgm:spPr/>
    </dgm:pt>
    <dgm:pt modelId="{413AF760-0F0B-4249-8028-8461A971E8F2}" type="pres">
      <dgm:prSet presAssocID="{11634013-4B24-EB48-8D95-94722061725F}" presName="node" presStyleLbl="node1" presStyleIdx="0" presStyleCnt="4">
        <dgm:presLayoutVars>
          <dgm:bulletEnabled val="1"/>
        </dgm:presLayoutVars>
      </dgm:prSet>
      <dgm:spPr/>
    </dgm:pt>
    <dgm:pt modelId="{1560F152-BFF1-E84D-99A1-305E82A7138C}" type="pres">
      <dgm:prSet presAssocID="{11634013-4B24-EB48-8D95-94722061725F}" presName="spNode" presStyleCnt="0"/>
      <dgm:spPr/>
    </dgm:pt>
    <dgm:pt modelId="{6340C5B9-467B-B846-A8DD-67B432878954}" type="pres">
      <dgm:prSet presAssocID="{E8AE6A9A-F116-094A-8D32-F391094CDD91}" presName="sibTrans" presStyleLbl="sibTrans1D1" presStyleIdx="0" presStyleCnt="4"/>
      <dgm:spPr/>
    </dgm:pt>
    <dgm:pt modelId="{4C990DFC-E662-9F4A-8026-D8F9299F2AA9}" type="pres">
      <dgm:prSet presAssocID="{158F8D54-6A01-0743-B9D4-5213550F2774}" presName="node" presStyleLbl="node1" presStyleIdx="1" presStyleCnt="4">
        <dgm:presLayoutVars>
          <dgm:bulletEnabled val="1"/>
        </dgm:presLayoutVars>
      </dgm:prSet>
      <dgm:spPr/>
    </dgm:pt>
    <dgm:pt modelId="{B7390C21-E21F-DD48-9A19-BF724F054D1E}" type="pres">
      <dgm:prSet presAssocID="{158F8D54-6A01-0743-B9D4-5213550F2774}" presName="spNode" presStyleCnt="0"/>
      <dgm:spPr/>
    </dgm:pt>
    <dgm:pt modelId="{E89FEC19-09BE-BB4C-B8E3-76DF8B353FC6}" type="pres">
      <dgm:prSet presAssocID="{76882A90-750F-0C46-9977-D5DB5198304D}" presName="sibTrans" presStyleLbl="sibTrans1D1" presStyleIdx="1" presStyleCnt="4"/>
      <dgm:spPr/>
    </dgm:pt>
    <dgm:pt modelId="{4667B8E0-1E24-E749-A5B4-D7E7B1A6B866}" type="pres">
      <dgm:prSet presAssocID="{E8E2BC8E-2FF7-924F-B77B-3A2132B5BA6F}" presName="node" presStyleLbl="node1" presStyleIdx="2" presStyleCnt="4">
        <dgm:presLayoutVars>
          <dgm:bulletEnabled val="1"/>
        </dgm:presLayoutVars>
      </dgm:prSet>
      <dgm:spPr/>
    </dgm:pt>
    <dgm:pt modelId="{24B3DD36-F58E-4448-AD7C-DE1DE5B4A81E}" type="pres">
      <dgm:prSet presAssocID="{E8E2BC8E-2FF7-924F-B77B-3A2132B5BA6F}" presName="spNode" presStyleCnt="0"/>
      <dgm:spPr/>
    </dgm:pt>
    <dgm:pt modelId="{31BE3B41-E1C2-D74F-9710-FD4E9CCF2269}" type="pres">
      <dgm:prSet presAssocID="{91A77A93-01E1-BC42-9295-6F3E05CBB6A3}" presName="sibTrans" presStyleLbl="sibTrans1D1" presStyleIdx="2" presStyleCnt="4"/>
      <dgm:spPr/>
    </dgm:pt>
    <dgm:pt modelId="{E057B19B-06BD-D942-983B-E20B0394662A}" type="pres">
      <dgm:prSet presAssocID="{6617E549-F8F7-CD4B-8E59-AD89CFFF00A6}" presName="node" presStyleLbl="node1" presStyleIdx="3" presStyleCnt="4">
        <dgm:presLayoutVars>
          <dgm:bulletEnabled val="1"/>
        </dgm:presLayoutVars>
      </dgm:prSet>
      <dgm:spPr/>
    </dgm:pt>
    <dgm:pt modelId="{EE434813-C1C2-7D44-904A-69B817DA02E2}" type="pres">
      <dgm:prSet presAssocID="{6617E549-F8F7-CD4B-8E59-AD89CFFF00A6}" presName="spNode" presStyleCnt="0"/>
      <dgm:spPr/>
    </dgm:pt>
    <dgm:pt modelId="{26475704-270D-DE4A-AE78-AF9C877CE47F}" type="pres">
      <dgm:prSet presAssocID="{5B07EFF6-E8F5-5C48-8B76-05839D2B6575}" presName="sibTrans" presStyleLbl="sibTrans1D1" presStyleIdx="3" presStyleCnt="4"/>
      <dgm:spPr/>
    </dgm:pt>
  </dgm:ptLst>
  <dgm:cxnLst>
    <dgm:cxn modelId="{55A94407-5617-B245-B77C-0092A91D898F}" type="presOf" srcId="{158F8D54-6A01-0743-B9D4-5213550F2774}" destId="{4C990DFC-E662-9F4A-8026-D8F9299F2AA9}" srcOrd="0" destOrd="0" presId="urn:microsoft.com/office/officeart/2005/8/layout/cycle6"/>
    <dgm:cxn modelId="{BFE1C308-A009-2140-99DC-8CE2E0CFDF0E}" type="presOf" srcId="{32E854E2-AA0E-0346-A4FD-FF45C19A41F4}" destId="{FA918EAE-A8F6-7C4D-A660-185C8D16D9B7}" srcOrd="0" destOrd="0" presId="urn:microsoft.com/office/officeart/2005/8/layout/cycle6"/>
    <dgm:cxn modelId="{08417319-2066-8B45-9555-EA536974D68D}" type="presOf" srcId="{11634013-4B24-EB48-8D95-94722061725F}" destId="{413AF760-0F0B-4249-8028-8461A971E8F2}" srcOrd="0" destOrd="0" presId="urn:microsoft.com/office/officeart/2005/8/layout/cycle6"/>
    <dgm:cxn modelId="{BF05C11C-21FD-524A-A13A-4BD1264B1109}" type="presOf" srcId="{E8AE6A9A-F116-094A-8D32-F391094CDD91}" destId="{6340C5B9-467B-B846-A8DD-67B432878954}" srcOrd="0" destOrd="0" presId="urn:microsoft.com/office/officeart/2005/8/layout/cycle6"/>
    <dgm:cxn modelId="{0E63E043-FE17-E94F-B71E-CBFF1CB4980E}" srcId="{32E854E2-AA0E-0346-A4FD-FF45C19A41F4}" destId="{6617E549-F8F7-CD4B-8E59-AD89CFFF00A6}" srcOrd="3" destOrd="0" parTransId="{66C4360E-1186-5748-9173-65BF4D02D0E8}" sibTransId="{5B07EFF6-E8F5-5C48-8B76-05839D2B6575}"/>
    <dgm:cxn modelId="{73CB177B-90A4-AE46-8787-63530BD9F1D2}" type="presOf" srcId="{E8E2BC8E-2FF7-924F-B77B-3A2132B5BA6F}" destId="{4667B8E0-1E24-E749-A5B4-D7E7B1A6B866}" srcOrd="0" destOrd="0" presId="urn:microsoft.com/office/officeart/2005/8/layout/cycle6"/>
    <dgm:cxn modelId="{F194BC81-07AB-164E-BEB0-B10A3E01B4DD}" srcId="{32E854E2-AA0E-0346-A4FD-FF45C19A41F4}" destId="{158F8D54-6A01-0743-B9D4-5213550F2774}" srcOrd="1" destOrd="0" parTransId="{AFFEF53F-7B26-B144-804E-9763C50E16B5}" sibTransId="{76882A90-750F-0C46-9977-D5DB5198304D}"/>
    <dgm:cxn modelId="{E58BB396-B99D-F84F-9E0B-DD917149EA52}" type="presOf" srcId="{5B07EFF6-E8F5-5C48-8B76-05839D2B6575}" destId="{26475704-270D-DE4A-AE78-AF9C877CE47F}" srcOrd="0" destOrd="0" presId="urn:microsoft.com/office/officeart/2005/8/layout/cycle6"/>
    <dgm:cxn modelId="{C66FCC97-C53E-4847-A3AC-7C02C3A8A284}" type="presOf" srcId="{91A77A93-01E1-BC42-9295-6F3E05CBB6A3}" destId="{31BE3B41-E1C2-D74F-9710-FD4E9CCF2269}" srcOrd="0" destOrd="0" presId="urn:microsoft.com/office/officeart/2005/8/layout/cycle6"/>
    <dgm:cxn modelId="{7A77E09B-4E00-9741-B6D2-D57675E71848}" type="presOf" srcId="{6617E549-F8F7-CD4B-8E59-AD89CFFF00A6}" destId="{E057B19B-06BD-D942-983B-E20B0394662A}" srcOrd="0" destOrd="0" presId="urn:microsoft.com/office/officeart/2005/8/layout/cycle6"/>
    <dgm:cxn modelId="{C1ED9CA3-4D02-4240-8D5E-60037A83ACE1}" srcId="{32E854E2-AA0E-0346-A4FD-FF45C19A41F4}" destId="{E8E2BC8E-2FF7-924F-B77B-3A2132B5BA6F}" srcOrd="2" destOrd="0" parTransId="{D7F9B979-DF25-3C4D-8881-220D819590DB}" sibTransId="{91A77A93-01E1-BC42-9295-6F3E05CBB6A3}"/>
    <dgm:cxn modelId="{86DA5FF7-ED4C-E94B-9FC6-F3B3B6DABA4B}" type="presOf" srcId="{76882A90-750F-0C46-9977-D5DB5198304D}" destId="{E89FEC19-09BE-BB4C-B8E3-76DF8B353FC6}" srcOrd="0" destOrd="0" presId="urn:microsoft.com/office/officeart/2005/8/layout/cycle6"/>
    <dgm:cxn modelId="{E8026FFF-12F6-B942-9D6C-B4460F7C3C86}" srcId="{32E854E2-AA0E-0346-A4FD-FF45C19A41F4}" destId="{11634013-4B24-EB48-8D95-94722061725F}" srcOrd="0" destOrd="0" parTransId="{73D3A364-38D0-7743-A059-B6E79E50A092}" sibTransId="{E8AE6A9A-F116-094A-8D32-F391094CDD91}"/>
    <dgm:cxn modelId="{83F2AFD3-B52E-3F4D-B836-F3EB791D2D07}" type="presParOf" srcId="{FA918EAE-A8F6-7C4D-A660-185C8D16D9B7}" destId="{413AF760-0F0B-4249-8028-8461A971E8F2}" srcOrd="0" destOrd="0" presId="urn:microsoft.com/office/officeart/2005/8/layout/cycle6"/>
    <dgm:cxn modelId="{C23D2A5E-22AD-8D42-8A2D-560215655CC9}" type="presParOf" srcId="{FA918EAE-A8F6-7C4D-A660-185C8D16D9B7}" destId="{1560F152-BFF1-E84D-99A1-305E82A7138C}" srcOrd="1" destOrd="0" presId="urn:microsoft.com/office/officeart/2005/8/layout/cycle6"/>
    <dgm:cxn modelId="{D80EE9B6-2306-0949-8DDD-DD8E7B807EAE}" type="presParOf" srcId="{FA918EAE-A8F6-7C4D-A660-185C8D16D9B7}" destId="{6340C5B9-467B-B846-A8DD-67B432878954}" srcOrd="2" destOrd="0" presId="urn:microsoft.com/office/officeart/2005/8/layout/cycle6"/>
    <dgm:cxn modelId="{C1513AB7-C291-594A-8E17-76412CCED106}" type="presParOf" srcId="{FA918EAE-A8F6-7C4D-A660-185C8D16D9B7}" destId="{4C990DFC-E662-9F4A-8026-D8F9299F2AA9}" srcOrd="3" destOrd="0" presId="urn:microsoft.com/office/officeart/2005/8/layout/cycle6"/>
    <dgm:cxn modelId="{4B5BDA6B-1DD1-5D42-87EC-068D6673024E}" type="presParOf" srcId="{FA918EAE-A8F6-7C4D-A660-185C8D16D9B7}" destId="{B7390C21-E21F-DD48-9A19-BF724F054D1E}" srcOrd="4" destOrd="0" presId="urn:microsoft.com/office/officeart/2005/8/layout/cycle6"/>
    <dgm:cxn modelId="{5828FC59-5890-AC4F-A5A2-71E6472DE7DA}" type="presParOf" srcId="{FA918EAE-A8F6-7C4D-A660-185C8D16D9B7}" destId="{E89FEC19-09BE-BB4C-B8E3-76DF8B353FC6}" srcOrd="5" destOrd="0" presId="urn:microsoft.com/office/officeart/2005/8/layout/cycle6"/>
    <dgm:cxn modelId="{B7B91684-435C-1040-B5B0-D4FEDB1347B1}" type="presParOf" srcId="{FA918EAE-A8F6-7C4D-A660-185C8D16D9B7}" destId="{4667B8E0-1E24-E749-A5B4-D7E7B1A6B866}" srcOrd="6" destOrd="0" presId="urn:microsoft.com/office/officeart/2005/8/layout/cycle6"/>
    <dgm:cxn modelId="{22F986C9-6B71-1045-86A0-FA466B555710}" type="presParOf" srcId="{FA918EAE-A8F6-7C4D-A660-185C8D16D9B7}" destId="{24B3DD36-F58E-4448-AD7C-DE1DE5B4A81E}" srcOrd="7" destOrd="0" presId="urn:microsoft.com/office/officeart/2005/8/layout/cycle6"/>
    <dgm:cxn modelId="{856D03DC-4060-A945-B5B6-64040E66BEEC}" type="presParOf" srcId="{FA918EAE-A8F6-7C4D-A660-185C8D16D9B7}" destId="{31BE3B41-E1C2-D74F-9710-FD4E9CCF2269}" srcOrd="8" destOrd="0" presId="urn:microsoft.com/office/officeart/2005/8/layout/cycle6"/>
    <dgm:cxn modelId="{56483DAB-CA97-B44D-B171-03AD26BFD210}" type="presParOf" srcId="{FA918EAE-A8F6-7C4D-A660-185C8D16D9B7}" destId="{E057B19B-06BD-D942-983B-E20B0394662A}" srcOrd="9" destOrd="0" presId="urn:microsoft.com/office/officeart/2005/8/layout/cycle6"/>
    <dgm:cxn modelId="{5B3E3BC9-3DB3-7A47-9112-3D43A1E6D73D}" type="presParOf" srcId="{FA918EAE-A8F6-7C4D-A660-185C8D16D9B7}" destId="{EE434813-C1C2-7D44-904A-69B817DA02E2}" srcOrd="10" destOrd="0" presId="urn:microsoft.com/office/officeart/2005/8/layout/cycle6"/>
    <dgm:cxn modelId="{FA7292C8-A8B0-5E40-B688-97AC5CB0FA21}" type="presParOf" srcId="{FA918EAE-A8F6-7C4D-A660-185C8D16D9B7}" destId="{26475704-270D-DE4A-AE78-AF9C877CE47F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AF760-0F0B-4249-8028-8461A971E8F2}">
      <dsp:nvSpPr>
        <dsp:cNvPr id="0" name=""/>
        <dsp:cNvSpPr/>
      </dsp:nvSpPr>
      <dsp:spPr>
        <a:xfrm>
          <a:off x="1914268" y="1273"/>
          <a:ext cx="1476499" cy="9597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/>
            <a:t>1) Wer seid ihr?</a:t>
          </a:r>
          <a:endParaRPr lang="de-DE" sz="1600" kern="1200">
            <a:latin typeface="+mj-lt"/>
          </a:endParaRPr>
        </a:p>
      </dsp:txBody>
      <dsp:txXfrm>
        <a:off x="1961118" y="48123"/>
        <a:ext cx="1382799" cy="866024"/>
      </dsp:txXfrm>
    </dsp:sp>
    <dsp:sp modelId="{6340C5B9-467B-B846-A8DD-67B432878954}">
      <dsp:nvSpPr>
        <dsp:cNvPr id="0" name=""/>
        <dsp:cNvSpPr/>
      </dsp:nvSpPr>
      <dsp:spPr>
        <a:xfrm>
          <a:off x="1066142" y="481135"/>
          <a:ext cx="3172752" cy="3172752"/>
        </a:xfrm>
        <a:custGeom>
          <a:avLst/>
          <a:gdLst/>
          <a:ahLst/>
          <a:cxnLst/>
          <a:rect l="0" t="0" r="0" b="0"/>
          <a:pathLst>
            <a:path>
              <a:moveTo>
                <a:pt x="2335273" y="187897"/>
              </a:moveTo>
              <a:arcTo wR="1586376" hR="1586376" stAng="17890167" swAng="262727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990DFC-E662-9F4A-8026-D8F9299F2AA9}">
      <dsp:nvSpPr>
        <dsp:cNvPr id="0" name=""/>
        <dsp:cNvSpPr/>
      </dsp:nvSpPr>
      <dsp:spPr>
        <a:xfrm>
          <a:off x="3500644" y="1587649"/>
          <a:ext cx="1476499" cy="9597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>
              <a:latin typeface="+mj-lt"/>
            </a:rPr>
            <a:t>2) Was ist eure Idee?</a:t>
          </a:r>
        </a:p>
      </dsp:txBody>
      <dsp:txXfrm>
        <a:off x="3547494" y="1634499"/>
        <a:ext cx="1382799" cy="866024"/>
      </dsp:txXfrm>
    </dsp:sp>
    <dsp:sp modelId="{E89FEC19-09BE-BB4C-B8E3-76DF8B353FC6}">
      <dsp:nvSpPr>
        <dsp:cNvPr id="0" name=""/>
        <dsp:cNvSpPr/>
      </dsp:nvSpPr>
      <dsp:spPr>
        <a:xfrm>
          <a:off x="1066142" y="481135"/>
          <a:ext cx="3172752" cy="3172752"/>
        </a:xfrm>
        <a:custGeom>
          <a:avLst/>
          <a:gdLst/>
          <a:ahLst/>
          <a:cxnLst/>
          <a:rect l="0" t="0" r="0" b="0"/>
          <a:pathLst>
            <a:path>
              <a:moveTo>
                <a:pt x="3094744" y="2077714"/>
              </a:moveTo>
              <a:arcTo wR="1586376" hR="1586376" stAng="1082554" swAng="262727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67B8E0-1E24-E749-A5B4-D7E7B1A6B866}">
      <dsp:nvSpPr>
        <dsp:cNvPr id="0" name=""/>
        <dsp:cNvSpPr/>
      </dsp:nvSpPr>
      <dsp:spPr>
        <a:xfrm>
          <a:off x="1914268" y="3174025"/>
          <a:ext cx="1476499" cy="9597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>
              <a:latin typeface="+mj-lt"/>
            </a:rPr>
            <a:t>3) Was macht euch besonders?</a:t>
          </a:r>
        </a:p>
      </dsp:txBody>
      <dsp:txXfrm>
        <a:off x="1961118" y="3220875"/>
        <a:ext cx="1382799" cy="866024"/>
      </dsp:txXfrm>
    </dsp:sp>
    <dsp:sp modelId="{31BE3B41-E1C2-D74F-9710-FD4E9CCF2269}">
      <dsp:nvSpPr>
        <dsp:cNvPr id="0" name=""/>
        <dsp:cNvSpPr/>
      </dsp:nvSpPr>
      <dsp:spPr>
        <a:xfrm>
          <a:off x="1066142" y="481135"/>
          <a:ext cx="3172752" cy="3172752"/>
        </a:xfrm>
        <a:custGeom>
          <a:avLst/>
          <a:gdLst/>
          <a:ahLst/>
          <a:cxnLst/>
          <a:rect l="0" t="0" r="0" b="0"/>
          <a:pathLst>
            <a:path>
              <a:moveTo>
                <a:pt x="837478" y="2984854"/>
              </a:moveTo>
              <a:arcTo wR="1586376" hR="1586376" stAng="7090167" swAng="262727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7B19B-06BD-D942-983B-E20B0394662A}">
      <dsp:nvSpPr>
        <dsp:cNvPr id="0" name=""/>
        <dsp:cNvSpPr/>
      </dsp:nvSpPr>
      <dsp:spPr>
        <a:xfrm>
          <a:off x="327892" y="1587649"/>
          <a:ext cx="1476499" cy="9597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>
              <a:latin typeface="+mj-lt"/>
            </a:rPr>
            <a:t>4) Was braucht ihr für die Umsetzung eurer </a:t>
          </a:r>
          <a:r>
            <a:rPr lang="de-DE" sz="1600" kern="1200"/>
            <a:t>Ideen?</a:t>
          </a:r>
        </a:p>
      </dsp:txBody>
      <dsp:txXfrm>
        <a:off x="374742" y="1634499"/>
        <a:ext cx="1382799" cy="866024"/>
      </dsp:txXfrm>
    </dsp:sp>
    <dsp:sp modelId="{26475704-270D-DE4A-AE78-AF9C877CE47F}">
      <dsp:nvSpPr>
        <dsp:cNvPr id="0" name=""/>
        <dsp:cNvSpPr/>
      </dsp:nvSpPr>
      <dsp:spPr>
        <a:xfrm>
          <a:off x="1066142" y="481135"/>
          <a:ext cx="3172752" cy="3172752"/>
        </a:xfrm>
        <a:custGeom>
          <a:avLst/>
          <a:gdLst/>
          <a:ahLst/>
          <a:cxnLst/>
          <a:rect l="0" t="0" r="0" b="0"/>
          <a:pathLst>
            <a:path>
              <a:moveTo>
                <a:pt x="78007" y="1095038"/>
              </a:moveTo>
              <a:arcTo wR="1586376" hR="1586376" stAng="11882554" swAng="262727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914" cy="51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401" tIns="44700" rIns="89401" bIns="44700" numCol="1" anchor="t" anchorCtr="0" compatLnSpc="1">
            <a:prstTxWarp prst="textNoShape">
              <a:avLst/>
            </a:prstTxWarp>
          </a:bodyPr>
          <a:lstStyle>
            <a:lvl1pPr defTabSz="894872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387" y="1"/>
            <a:ext cx="3076253" cy="51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401" tIns="44700" rIns="89401" bIns="44700" numCol="1" anchor="t" anchorCtr="0" compatLnSpc="1">
            <a:prstTxWarp prst="textNoShape">
              <a:avLst/>
            </a:prstTxWarp>
          </a:bodyPr>
          <a:lstStyle>
            <a:lvl1pPr algn="r" defTabSz="894872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883"/>
            <a:ext cx="3077914" cy="51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401" tIns="44700" rIns="89401" bIns="44700" numCol="1" anchor="b" anchorCtr="0" compatLnSpc="1">
            <a:prstTxWarp prst="textNoShape">
              <a:avLst/>
            </a:prstTxWarp>
          </a:bodyPr>
          <a:lstStyle>
            <a:lvl1pPr defTabSz="894872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387" y="9722883"/>
            <a:ext cx="3076253" cy="51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401" tIns="44700" rIns="89401" bIns="44700" numCol="1" anchor="b" anchorCtr="0" compatLnSpc="1">
            <a:prstTxWarp prst="textNoShape">
              <a:avLst/>
            </a:prstTxWarp>
          </a:bodyPr>
          <a:lstStyle>
            <a:lvl1pPr algn="r" defTabSz="894872">
              <a:defRPr sz="1200">
                <a:cs typeface="+mn-cs"/>
              </a:defRPr>
            </a:lvl1pPr>
          </a:lstStyle>
          <a:p>
            <a:pPr>
              <a:defRPr/>
            </a:pPr>
            <a:fld id="{BDF2DA32-46B7-4336-BF6D-52FA0161D1D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0025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676" cy="544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1" tIns="47375" rIns="94751" bIns="47375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963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4009759" y="0"/>
            <a:ext cx="3049676" cy="544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1" tIns="47375" rIns="94751" bIns="4737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5604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12800" y="779463"/>
            <a:ext cx="5516563" cy="381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963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3406" y="4830279"/>
            <a:ext cx="5214016" cy="4599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1" tIns="47375" rIns="94751" bIns="473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963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40925"/>
            <a:ext cx="3049676" cy="4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1" tIns="47375" rIns="94751" bIns="47375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963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9759" y="9740925"/>
            <a:ext cx="3049676" cy="4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1" tIns="47375" rIns="94751" bIns="4737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A1BBF9E1-F222-4D5B-9B0A-09946E30C33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87727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1pPr>
            <a:lvl2pPr marL="771554" indent="-29675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87006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61808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4pPr>
            <a:lvl5pPr marL="2136610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5pPr>
            <a:lvl6pPr marL="2611412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3086214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561017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4035819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469D518-E6EB-400C-87C3-FE9955680055}" type="slidenum">
              <a:rPr lang="de-DE" sz="1200" smtClean="0"/>
              <a:pPr eaLnBrk="1" hangingPunct="1">
                <a:defRPr/>
              </a:pPr>
              <a:t>1</a:t>
            </a:fld>
            <a:endParaRPr lang="de-DE" sz="12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1pPr>
            <a:lvl2pPr marL="771554" indent="-29675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87006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61808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4pPr>
            <a:lvl5pPr marL="2136610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5pPr>
            <a:lvl6pPr marL="2611412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3086214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561017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4035819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469D518-E6EB-400C-87C3-FE9955680055}" type="slidenum">
              <a:rPr lang="de-DE" sz="1200" smtClean="0"/>
              <a:pPr eaLnBrk="1" hangingPunct="1">
                <a:defRPr/>
              </a:pPr>
              <a:t>2</a:t>
            </a:fld>
            <a:endParaRPr lang="de-DE" sz="12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4955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1pPr>
            <a:lvl2pPr marL="771554" indent="-29675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87006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61808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4pPr>
            <a:lvl5pPr marL="2136610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5pPr>
            <a:lvl6pPr marL="2611412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3086214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561017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4035819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469D518-E6EB-400C-87C3-FE9955680055}" type="slidenum">
              <a:rPr lang="de-DE" sz="1200" smtClean="0"/>
              <a:pPr eaLnBrk="1" hangingPunct="1">
                <a:defRPr/>
              </a:pPr>
              <a:t>3</a:t>
            </a:fld>
            <a:endParaRPr lang="de-DE" sz="12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1488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5 Segments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9B328-75EF-4903-B932-E7F60FD8E0D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015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8650" y="2124000"/>
            <a:ext cx="8420100" cy="14700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de-DE" sz="2400" b="0" i="0" kern="1200" baseline="0" dirty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30000" y="31896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spcBef>
                <a:spcPct val="50000"/>
              </a:spcBef>
              <a:spcAft>
                <a:spcPct val="0"/>
              </a:spcAft>
              <a:buNone/>
              <a:defRPr lang="de-DE" sz="1800" kern="1200" baseline="0" dirty="0">
                <a:solidFill>
                  <a:schemeClr val="bg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FE271D4-7FBC-3644-AE63-BB6D3A4DAD0D}"/>
              </a:ext>
            </a:extLst>
          </p:cNvPr>
          <p:cNvSpPr txBox="1"/>
          <p:nvPr userDrawn="1"/>
        </p:nvSpPr>
        <p:spPr>
          <a:xfrm>
            <a:off x="672957" y="6400800"/>
            <a:ext cx="415589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1FA9921-D861-AE43-80E7-C375F2006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425" y="5909567"/>
            <a:ext cx="8846004" cy="7181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1414464"/>
            <a:ext cx="7723187" cy="557212"/>
          </a:xfrm>
          <a:prstGeom prst="rect">
            <a:avLst/>
          </a:prstGeom>
        </p:spPr>
        <p:txBody>
          <a:bodyPr/>
          <a:lstStyle>
            <a:lvl1pPr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lang="de-DE" sz="2400" b="1" kern="1200" baseline="0" dirty="0">
                <a:solidFill>
                  <a:srgbClr val="98CACA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000" y="2124000"/>
            <a:ext cx="7723425" cy="4183138"/>
          </a:xfrm>
          <a:prstGeom prst="rect">
            <a:avLst/>
          </a:prstGeom>
        </p:spPr>
        <p:txBody>
          <a:bodyPr/>
          <a:lstStyle>
            <a:lvl1pPr marL="0" indent="0" algn="l" defTabSz="957263" rtl="0" fontAlgn="base">
              <a:spcBef>
                <a:spcPts val="0"/>
              </a:spcBef>
              <a:spcAft>
                <a:spcPts val="600"/>
              </a:spcAft>
              <a:buClr>
                <a:srgbClr val="1261A9"/>
              </a:buClr>
              <a:buNone/>
              <a:defRPr lang="de-DE" sz="1800" kern="1200" baseline="0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E3CE57F-3E20-4046-B8CE-CE502826262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0000" y="2124001"/>
            <a:ext cx="7723425" cy="4183138"/>
          </a:xfrm>
          <a:prstGeom prst="rect">
            <a:avLst/>
          </a:prstGeom>
        </p:spPr>
        <p:txBody>
          <a:bodyPr/>
          <a:lstStyle>
            <a:lvl1pPr marL="180000" indent="-180000" algn="l" defTabSz="957263" rtl="0" fontAlgn="base">
              <a:spcBef>
                <a:spcPts val="600"/>
              </a:spcBef>
              <a:spcAft>
                <a:spcPct val="0"/>
              </a:spcAft>
              <a:buClr>
                <a:srgbClr val="99CACA"/>
              </a:buClr>
              <a:buFont typeface="Wingdings" pitchFamily="2" charset="2"/>
              <a:buChar char="§"/>
              <a:defRPr lang="de-DE" sz="1800" kern="1200" baseline="0" dirty="0" smtClean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540000" indent="-360000">
              <a:buClr>
                <a:srgbClr val="99CACA"/>
              </a:buClr>
              <a:buFont typeface="Arial" pitchFamily="34" charset="0"/>
              <a:buChar char="→"/>
              <a:defRPr lang="de-DE" sz="1800" kern="1200" baseline="0" dirty="0" smtClean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5pPr marL="810000" indent="-270000" algn="l" defTabSz="957263" rtl="0" fontAlgn="base">
              <a:spcBef>
                <a:spcPts val="500"/>
              </a:spcBef>
              <a:spcAft>
                <a:spcPct val="0"/>
              </a:spcAft>
              <a:buClr>
                <a:srgbClr val="99CACA"/>
              </a:buClr>
              <a:buFont typeface="Arial" pitchFamily="34" charset="0"/>
              <a:buChar char="»"/>
              <a:defRPr lang="de-DE" sz="1800" kern="1200" baseline="0" dirty="0" smtClean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4"/>
            <a:r>
              <a:rPr lang="de-DE"/>
              <a:t>Dritte Ebene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630238" y="1414464"/>
            <a:ext cx="7723187" cy="557212"/>
          </a:xfrm>
          <a:prstGeom prst="rect">
            <a:avLst/>
          </a:prstGeom>
        </p:spPr>
        <p:txBody>
          <a:bodyPr/>
          <a:lstStyle>
            <a:lvl1pPr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lang="de-DE" sz="2400" b="1" kern="1200" baseline="0" dirty="0">
                <a:solidFill>
                  <a:srgbClr val="98CACA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4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759C568-0496-43C5-94E1-024BC5BA41B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5C36C8-8257-9F40-84BB-9CDFDA63D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1527099-1705-9E4F-ACA2-314D1D5263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774830-AD4E-4297-A02C-99176782BAA6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2301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51393D-CA95-B546-9D7E-F8EF4701F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55D0369-7F01-6D41-B6D3-A42E4CB794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774830-AD4E-4297-A02C-99176782BAA6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5309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A107DE-8CB3-344D-AA9B-B3889480D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05E9F1B-922E-4847-86C7-D8A479F704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774830-AD4E-4297-A02C-99176782BAA6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EC72AE3D-506C-B64C-A40E-58014B87039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788841432"/>
              </p:ext>
            </p:extLst>
          </p:nvPr>
        </p:nvGraphicFramePr>
        <p:xfrm>
          <a:off x="1311031" y="2833052"/>
          <a:ext cx="6604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8354">
                  <a:extLst>
                    <a:ext uri="{9D8B030D-6E8A-4147-A177-3AD203B41FA5}">
                      <a16:colId xmlns:a16="http://schemas.microsoft.com/office/drawing/2014/main" val="3528058868"/>
                    </a:ext>
                  </a:extLst>
                </a:gridCol>
                <a:gridCol w="4925646">
                  <a:extLst>
                    <a:ext uri="{9D8B030D-6E8A-4147-A177-3AD203B41FA5}">
                      <a16:colId xmlns:a16="http://schemas.microsoft.com/office/drawing/2014/main" val="2861740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888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1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4024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0934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5301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13/04/2021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268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33765"/>
            <a:ext cx="9906000" cy="13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itelplatzhalter 5"/>
          <p:cNvSpPr>
            <a:spLocks noGrp="1"/>
          </p:cNvSpPr>
          <p:nvPr>
            <p:ph type="title"/>
          </p:nvPr>
        </p:nvSpPr>
        <p:spPr bwMode="auto">
          <a:xfrm>
            <a:off x="630238" y="1408113"/>
            <a:ext cx="7723187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7356475" y="640397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3A774830-AD4E-4297-A02C-99176782BAA6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031" name="Textplatzhalter 12"/>
          <p:cNvSpPr>
            <a:spLocks noGrp="1"/>
          </p:cNvSpPr>
          <p:nvPr>
            <p:ph type="body" idx="1"/>
          </p:nvPr>
        </p:nvSpPr>
        <p:spPr bwMode="auto">
          <a:xfrm>
            <a:off x="630238" y="2124075"/>
            <a:ext cx="7723187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1" name="Text Box 8"/>
          <p:cNvSpPr txBox="1">
            <a:spLocks noChangeArrowheads="1"/>
          </p:cNvSpPr>
          <p:nvPr userDrawn="1"/>
        </p:nvSpPr>
        <p:spPr bwMode="auto">
          <a:xfrm>
            <a:off x="628650" y="6476970"/>
            <a:ext cx="682942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700" b="1" baseline="0">
                <a:latin typeface="Calibri Light" panose="020F0302020204030204" pitchFamily="34" charset="0"/>
              </a:rPr>
              <a:t>Förderprogramm „Integration durch Qualifizierung (IQ)“  I  </a:t>
            </a:r>
            <a:r>
              <a:rPr lang="de-DE" sz="700" b="1" baseline="0" err="1">
                <a:latin typeface="Calibri Light" panose="020F0302020204030204" pitchFamily="34" charset="0"/>
              </a:rPr>
              <a:t>www.iq</a:t>
            </a:r>
            <a:r>
              <a:rPr lang="de-DE" sz="700" b="1" baseline="0">
                <a:latin typeface="Calibri Light" panose="020F0302020204030204" pitchFamily="34" charset="0"/>
              </a:rPr>
              <a:t>-netzwerk-</a:t>
            </a:r>
            <a:r>
              <a:rPr lang="de-DE" sz="700" b="1" baseline="0" err="1">
                <a:latin typeface="Calibri Light" panose="020F0302020204030204" pitchFamily="34" charset="0"/>
              </a:rPr>
              <a:t>nrw.de</a:t>
            </a:r>
            <a:r>
              <a:rPr lang="de-DE" sz="700" b="1" baseline="0">
                <a:latin typeface="Calibri Light" panose="020F0302020204030204" pitchFamily="34" charset="0"/>
              </a:rPr>
              <a:t>   </a:t>
            </a:r>
            <a:r>
              <a:rPr lang="de-DE" sz="700" baseline="0">
                <a:latin typeface="Calibri Light" panose="020F0302020204030204" pitchFamily="34" charset="0"/>
              </a:rPr>
              <a:t>I   </a:t>
            </a:r>
            <a:r>
              <a:rPr lang="de-DE" sz="700" b="1" baseline="0">
                <a:latin typeface="Calibri Light" panose="020F0302020204030204" pitchFamily="34" charset="0"/>
              </a:rPr>
              <a:t>2021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F537CDB-AAD6-1543-A1C8-6A934CC7FB9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700" y="261622"/>
            <a:ext cx="1990352" cy="48132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</p:sldLayoutIdLst>
  <p:hf hdr="0" ftr="0" dt="0"/>
  <p:txStyles>
    <p:titleStyle>
      <a:lvl1pPr algn="l" defTabSz="957263" rtl="0" eaLnBrk="0" fontAlgn="base" hangingPunct="0">
        <a:spcBef>
          <a:spcPct val="0"/>
        </a:spcBef>
        <a:spcAft>
          <a:spcPct val="0"/>
        </a:spcAft>
        <a:defRPr lang="de-DE" sz="2400" b="1" kern="1200" baseline="0" dirty="0">
          <a:solidFill>
            <a:srgbClr val="98CACA"/>
          </a:solidFill>
          <a:latin typeface="Calibri Light" panose="020F0302020204030204" pitchFamily="34" charset="0"/>
          <a:ea typeface="+mn-ea"/>
          <a:cs typeface="+mn-cs"/>
        </a:defRPr>
      </a:lvl1pPr>
      <a:lvl2pPr algn="l" defTabSz="957263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2pPr>
      <a:lvl3pPr algn="l" defTabSz="957263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3pPr>
      <a:lvl4pPr algn="l" defTabSz="957263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4pPr>
      <a:lvl5pPr algn="l" defTabSz="957263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5pPr>
      <a:lvl6pPr marL="4572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charset="0"/>
        </a:defRPr>
      </a:lvl6pPr>
      <a:lvl7pPr marL="9144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charset="0"/>
        </a:defRPr>
      </a:lvl7pPr>
      <a:lvl8pPr marL="13716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charset="0"/>
        </a:defRPr>
      </a:lvl8pPr>
      <a:lvl9pPr marL="18288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charset="0"/>
        </a:defRPr>
      </a:lvl9pPr>
    </p:titleStyle>
    <p:bodyStyle>
      <a:lvl1pPr marL="179388" indent="-179388" algn="l" defTabSz="957263" rtl="0" eaLnBrk="0" fontAlgn="base" hangingPunct="0">
        <a:spcBef>
          <a:spcPts val="600"/>
        </a:spcBef>
        <a:spcAft>
          <a:spcPct val="0"/>
        </a:spcAft>
        <a:buClr>
          <a:srgbClr val="99C9C9"/>
        </a:buClr>
        <a:buFont typeface="Wingdings" pitchFamily="2" charset="2"/>
        <a:buChar char="§"/>
        <a:defRPr lang="de-DE" kern="1200" baseline="0" dirty="0">
          <a:solidFill>
            <a:srgbClr val="606060"/>
          </a:solidFill>
          <a:latin typeface="Calibri Light" panose="020F0302020204030204" pitchFamily="34" charset="0"/>
          <a:ea typeface="+mn-ea"/>
          <a:cs typeface="+mn-cs"/>
        </a:defRPr>
      </a:lvl1pPr>
      <a:lvl2pPr marL="539750" indent="-358775" algn="l" defTabSz="957263" rtl="0" eaLnBrk="0" fontAlgn="base" hangingPunct="0">
        <a:spcBef>
          <a:spcPts val="500"/>
        </a:spcBef>
        <a:spcAft>
          <a:spcPct val="0"/>
        </a:spcAft>
        <a:buClr>
          <a:srgbClr val="99C9C9"/>
        </a:buClr>
        <a:buFont typeface="Arial" charset="0"/>
        <a:buChar char="→"/>
        <a:defRPr lang="de-DE" kern="1200" baseline="0" dirty="0">
          <a:solidFill>
            <a:srgbClr val="606060"/>
          </a:solidFill>
          <a:latin typeface="Calibri Light" panose="020F0302020204030204" pitchFamily="34" charset="0"/>
          <a:ea typeface="+mn-ea"/>
          <a:cs typeface="+mn-cs"/>
        </a:defRPr>
      </a:lvl2pPr>
      <a:lvl3pPr marL="809625" indent="-269875" algn="l" defTabSz="957263" rtl="0" eaLnBrk="0" fontAlgn="base" hangingPunct="0">
        <a:spcBef>
          <a:spcPts val="500"/>
        </a:spcBef>
        <a:spcAft>
          <a:spcPct val="0"/>
        </a:spcAft>
        <a:buClr>
          <a:srgbClr val="99C9C9"/>
        </a:buClr>
        <a:buFont typeface="Arial" charset="0"/>
        <a:buChar char="»"/>
        <a:defRPr baseline="0">
          <a:solidFill>
            <a:srgbClr val="606060"/>
          </a:solidFill>
          <a:latin typeface="Calibri Light" panose="020F0302020204030204" pitchFamily="34" charset="0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54238" indent="-238125" algn="l" defTabSz="957263" rtl="0" eaLnBrk="0" fontAlgn="base" hangingPunct="0">
        <a:spcBef>
          <a:spcPct val="20000"/>
        </a:spcBef>
        <a:spcAft>
          <a:spcPct val="0"/>
        </a:spcAft>
        <a:buChar char="»"/>
        <a:defRPr lang="de-DE" kern="1200" dirty="0">
          <a:solidFill>
            <a:srgbClr val="606060"/>
          </a:solidFill>
          <a:latin typeface="Arial" charset="0"/>
          <a:ea typeface="+mn-ea"/>
          <a:cs typeface="+mn-cs"/>
        </a:defRPr>
      </a:lvl5pPr>
      <a:lvl6pPr marL="2611438" indent="-238125" algn="l" defTabSz="95726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068638" indent="-238125" algn="l" defTabSz="95726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525838" indent="-238125" algn="l" defTabSz="95726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3983038" indent="-238125" algn="l" defTabSz="95726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5" Type="http://schemas.openxmlformats.org/officeDocument/2006/relationships/image" Target="../media/image1.jpeg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12E8D0A5-BC33-4F49-8005-3243CB7C2151}"/>
              </a:ext>
            </a:extLst>
          </p:cNvPr>
          <p:cNvSpPr/>
          <p:nvPr/>
        </p:nvSpPr>
        <p:spPr>
          <a:xfrm>
            <a:off x="0" y="927100"/>
            <a:ext cx="9906000" cy="26430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99CACA"/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65B2335-78A3-D146-9440-4CB45C7328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8353" r="21796"/>
          <a:stretch/>
        </p:blipFill>
        <p:spPr>
          <a:xfrm>
            <a:off x="-1" y="925417"/>
            <a:ext cx="9906001" cy="25934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hteck 6"/>
          <p:cNvSpPr/>
          <p:nvPr/>
        </p:nvSpPr>
        <p:spPr>
          <a:xfrm>
            <a:off x="0" y="3520531"/>
            <a:ext cx="9906001" cy="832393"/>
          </a:xfrm>
          <a:prstGeom prst="rect">
            <a:avLst/>
          </a:prstGeom>
          <a:solidFill>
            <a:srgbClr val="AFD0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99CACA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52450" y="3571875"/>
            <a:ext cx="90170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de-DE" sz="800"/>
          </a:p>
          <a:p>
            <a:r>
              <a:rPr lang="de-DE" sz="32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Business Plan 1 – Übersicht und Elevator Pitch</a:t>
            </a:r>
          </a:p>
          <a:p>
            <a:endParaRPr lang="de-DE" sz="2800" b="1">
              <a:solidFill>
                <a:schemeClr val="bg1"/>
              </a:solidFill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44526" y="4823921"/>
            <a:ext cx="6154308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00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Nicola </a:t>
            </a:r>
            <a:r>
              <a:rPr lang="de-DE" sz="2000" err="1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Deuticke</a:t>
            </a:r>
            <a:r>
              <a:rPr lang="de-DE" sz="200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und Teresa Merz</a:t>
            </a:r>
          </a:p>
          <a:p>
            <a:r>
              <a:rPr lang="de-DE" sz="200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12.04.2021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277100" y="6173053"/>
            <a:ext cx="23495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ts val="0"/>
              </a:spcBef>
              <a:defRPr/>
            </a:pPr>
            <a:r>
              <a:rPr lang="de-DE" sz="1400" err="1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www.iq</a:t>
            </a:r>
            <a:r>
              <a:rPr lang="de-DE" sz="14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-netzwerk-</a:t>
            </a:r>
            <a:r>
              <a:rPr lang="de-DE" sz="1400" err="1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nrw.de</a:t>
            </a:r>
            <a:endParaRPr lang="de-DE" sz="140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r" eaLnBrk="1" hangingPunct="1">
              <a:spcBef>
                <a:spcPts val="0"/>
              </a:spcBef>
              <a:defRPr/>
            </a:pPr>
            <a:r>
              <a:rPr lang="de-DE" sz="1400" err="1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www.netzwerk-iq.de</a:t>
            </a:r>
            <a:endParaRPr lang="de-DE" sz="1400">
              <a:solidFill>
                <a:schemeClr val="bg2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A41466A-AE2E-41A3-A70A-22631012E2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4219890"/>
            <a:ext cx="9906000" cy="132720"/>
          </a:xfrm>
          <a:prstGeom prst="rect">
            <a:avLst/>
          </a:prstGeom>
          <a:solidFill>
            <a:srgbClr val="AFD0CA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287ABA26-8D83-0C4C-8B8B-3F2792B0539E}"/>
              </a:ext>
            </a:extLst>
          </p:cNvPr>
          <p:cNvSpPr/>
          <p:nvPr/>
        </p:nvSpPr>
        <p:spPr>
          <a:xfrm>
            <a:off x="-1" y="6454588"/>
            <a:ext cx="5325035" cy="403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99CACA"/>
              </a:solidFill>
            </a:endParaRP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A9119D01-52AF-4F4B-93BB-B1DAC263F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8018" y="1470211"/>
            <a:ext cx="3617982" cy="2077986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de-DE" sz="1600">
              <a:solidFill>
                <a:srgbClr val="FF0000"/>
              </a:solidFill>
              <a:latin typeface="+mn-lt"/>
              <a:cs typeface="+mn-cs"/>
            </a:endParaRPr>
          </a:p>
        </p:txBody>
      </p:sp>
      <p:pic>
        <p:nvPicPr>
          <p:cNvPr id="19" name="Grafik 18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D82A9B20-EB20-C74E-8255-14AA2C9834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813" y="4776642"/>
            <a:ext cx="1245791" cy="627113"/>
          </a:xfrm>
          <a:prstGeom prst="rect">
            <a:avLst/>
          </a:prstGeom>
        </p:spPr>
      </p:pic>
      <p:pic>
        <p:nvPicPr>
          <p:cNvPr id="20" name="Grafik 19" descr="Ein Bild, das Zeichnung, Schild, Uhr enthält.&#10;&#10;Automatisch generierte Beschreibung">
            <a:extLst>
              <a:ext uri="{FF2B5EF4-FFF2-40B4-BE49-F238E27FC236}">
                <a16:creationId xmlns:a16="http://schemas.microsoft.com/office/drawing/2014/main" id="{855C58A9-D8B5-604F-8922-09CFECA4B4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2" y="4948791"/>
            <a:ext cx="2349501" cy="40987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30488FC-B754-C547-823E-FBBCDBE36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6 Schritte in die Selbstständigkeit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5A57018-C638-7043-B5D3-FE84346229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9E57C76-B758-CE43-AD5D-324B6D17A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6" b="3830"/>
          <a:stretch/>
        </p:blipFill>
        <p:spPr>
          <a:xfrm>
            <a:off x="630238" y="2227686"/>
            <a:ext cx="8626950" cy="405736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A26341A-52E6-D44F-A1B4-4225B8279C0C}"/>
              </a:ext>
            </a:extLst>
          </p:cNvPr>
          <p:cNvSpPr/>
          <p:nvPr/>
        </p:nvSpPr>
        <p:spPr>
          <a:xfrm>
            <a:off x="5648446" y="3680749"/>
            <a:ext cx="3608742" cy="2860314"/>
          </a:xfrm>
          <a:prstGeom prst="ellipse">
            <a:avLst/>
          </a:prstGeom>
          <a:noFill/>
          <a:ln w="57150">
            <a:solidFill>
              <a:srgbClr val="98CA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99CA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746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CBB3A81-88A0-4762-A429-CD0FDA386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1230241"/>
            <a:ext cx="7723187" cy="557212"/>
          </a:xfrm>
        </p:spPr>
        <p:txBody>
          <a:bodyPr/>
          <a:lstStyle/>
          <a:p>
            <a:r>
              <a:rPr lang="de-DE" sz="2400">
                <a:latin typeface="Calibri Light" panose="020F0302020204030204" pitchFamily="34" charset="0"/>
                <a:cs typeface="Calibri Light" panose="020F0302020204030204" pitchFamily="34" charset="0"/>
              </a:rPr>
              <a:t>Der Businessplan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350C84-560D-4108-ACF9-AD76DFA912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794AF68-7E3B-2046-BA28-A43FA46D517C}"/>
              </a:ext>
            </a:extLst>
          </p:cNvPr>
          <p:cNvSpPr/>
          <p:nvPr/>
        </p:nvSpPr>
        <p:spPr>
          <a:xfrm>
            <a:off x="4822195" y="3198168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de-DE"/>
          </a:p>
        </p:txBody>
      </p:sp>
      <p:sp>
        <p:nvSpPr>
          <p:cNvPr id="14" name="Inhaltsplatzhalter 1">
            <a:extLst>
              <a:ext uri="{FF2B5EF4-FFF2-40B4-BE49-F238E27FC236}">
                <a16:creationId xmlns:a16="http://schemas.microsoft.com/office/drawing/2014/main" id="{D4016B02-4C46-6442-9CC8-3307371387ED}"/>
              </a:ext>
            </a:extLst>
          </p:cNvPr>
          <p:cNvSpPr txBox="1">
            <a:spLocks/>
          </p:cNvSpPr>
          <p:nvPr/>
        </p:nvSpPr>
        <p:spPr bwMode="auto">
          <a:xfrm>
            <a:off x="1267966" y="2041541"/>
            <a:ext cx="7370068" cy="415199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rgbClr val="98CACA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0000" indent="-180000" algn="l" defTabSz="957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99CACA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540000" indent="-360000" algn="l" defTabSz="957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99CACA"/>
              </a:buClr>
              <a:buFont typeface="Arial" pitchFamily="34" charset="0"/>
              <a:buChar char="→"/>
              <a:defRPr lang="de-DE" sz="1800" kern="12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2pPr>
            <a:lvl3pPr marL="809625" indent="-269875" algn="l" defTabSz="957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99C9C9"/>
              </a:buClr>
              <a:buFont typeface="Arial" charset="0"/>
              <a:buChar char="»"/>
              <a:defRPr>
                <a:solidFill>
                  <a:srgbClr val="606060"/>
                </a:solidFill>
                <a:latin typeface="+mn-lt"/>
              </a:defRPr>
            </a:lvl3pPr>
            <a:lvl4pPr marL="1676400" indent="-239713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810000" indent="-270000" algn="l" defTabSz="957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99CACA"/>
              </a:buClr>
              <a:buFont typeface="Arial" pitchFamily="34" charset="0"/>
              <a:buChar char="»"/>
              <a:defRPr lang="de-DE" sz="1800" kern="12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5pPr>
            <a:lvl6pPr marL="26114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686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5258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9830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>
                <a:solidFill>
                  <a:srgbClr val="5FBBB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Was ist das eigentlich? </a:t>
            </a:r>
          </a:p>
          <a:p>
            <a:pPr marL="0" indent="0">
              <a:buNone/>
            </a:pPr>
            <a:r>
              <a:rPr lang="de-DE">
                <a:solidFill>
                  <a:srgbClr val="5FBBB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Warum ist ein Businessplan wichtig?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Font typeface="Wingdings" pitchFamily="2" charset="2"/>
              <a:buAutoNum type="arabicParenR"/>
            </a:pPr>
            <a:endParaRPr lang="de-DE" sz="200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146" name="Picture 2" descr="Fragezeichen, Frage, Antwort">
            <a:extLst>
              <a:ext uri="{FF2B5EF4-FFF2-40B4-BE49-F238E27FC236}">
                <a16:creationId xmlns:a16="http://schemas.microsoft.com/office/drawing/2014/main" id="{AAA36D4B-9EB7-964B-9945-65F13A838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875" y="2865120"/>
            <a:ext cx="3088640" cy="308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693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811F82E-58B1-41A7-8C25-FB24D97A5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9902" y="4299123"/>
            <a:ext cx="3625477" cy="183599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de-DE" sz="1400" b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Mehrwert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Klarheit schaffen: Die Idee zu Papier bringen!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Machbarkeit: Fragen beantworten, auf die man alleine kommt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Tragfähigkeit berechnen: ​Lohnt sich meine Idee? </a:t>
            </a:r>
          </a:p>
          <a:p>
            <a:pPr marL="457200" indent="-457200">
              <a:buAutoNum type="arabicParenR"/>
            </a:pPr>
            <a:endParaRPr lang="de-DE" sz="200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CBB3A81-88A0-4762-A429-CD0FDA386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1230241"/>
            <a:ext cx="7723187" cy="557212"/>
          </a:xfrm>
        </p:spPr>
        <p:txBody>
          <a:bodyPr/>
          <a:lstStyle/>
          <a:p>
            <a:r>
              <a:rPr lang="de-DE" sz="2400">
                <a:latin typeface="Calibri Light" panose="020F0302020204030204" pitchFamily="34" charset="0"/>
                <a:cs typeface="Calibri Light" panose="020F0302020204030204" pitchFamily="34" charset="0"/>
              </a:rPr>
              <a:t>Der Businessplan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350C84-560D-4108-ACF9-AD76DFA912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794AF68-7E3B-2046-BA28-A43FA46D517C}"/>
              </a:ext>
            </a:extLst>
          </p:cNvPr>
          <p:cNvSpPr/>
          <p:nvPr/>
        </p:nvSpPr>
        <p:spPr>
          <a:xfrm>
            <a:off x="4822195" y="3198168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de-DE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2EC1D02-4A8F-D345-BCAC-05F147350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949" y="2798445"/>
            <a:ext cx="2140190" cy="151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Inhaltsplatzhalter 1">
            <a:extLst>
              <a:ext uri="{FF2B5EF4-FFF2-40B4-BE49-F238E27FC236}">
                <a16:creationId xmlns:a16="http://schemas.microsoft.com/office/drawing/2014/main" id="{D4016B02-4C46-6442-9CC8-3307371387ED}"/>
              </a:ext>
            </a:extLst>
          </p:cNvPr>
          <p:cNvSpPr txBox="1">
            <a:spLocks/>
          </p:cNvSpPr>
          <p:nvPr/>
        </p:nvSpPr>
        <p:spPr bwMode="auto">
          <a:xfrm>
            <a:off x="1266092" y="1923212"/>
            <a:ext cx="7370068" cy="90253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rgbClr val="98CACA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0000" indent="-180000" algn="l" defTabSz="957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99CACA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540000" indent="-360000" algn="l" defTabSz="957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99CACA"/>
              </a:buClr>
              <a:buFont typeface="Arial" pitchFamily="34" charset="0"/>
              <a:buChar char="→"/>
              <a:defRPr lang="de-DE" sz="1800" kern="12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2pPr>
            <a:lvl3pPr marL="809625" indent="-269875" algn="l" defTabSz="957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99C9C9"/>
              </a:buClr>
              <a:buFont typeface="Arial" charset="0"/>
              <a:buChar char="»"/>
              <a:defRPr>
                <a:solidFill>
                  <a:srgbClr val="606060"/>
                </a:solidFill>
                <a:latin typeface="+mn-lt"/>
              </a:defRPr>
            </a:lvl3pPr>
            <a:lvl4pPr marL="1676400" indent="-239713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810000" indent="-270000" algn="l" defTabSz="957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99CACA"/>
              </a:buClr>
              <a:buFont typeface="Arial" pitchFamily="34" charset="0"/>
              <a:buChar char="»"/>
              <a:defRPr lang="de-DE" sz="1800" kern="12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5pPr>
            <a:lvl6pPr marL="26114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686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5258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9830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>
                <a:solidFill>
                  <a:srgbClr val="5FBBB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„… ist ein umfangreiches Schriftstück, das Geschäftsmöglichkeiten mit ihren Risiken und Chancen aufzeigt sowie Maßnahmen beschreibt, um die hieraus resultierenden künftigen Geschäfte nutzen zu können…“ (Wikipedia)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Font typeface="Wingdings" pitchFamily="2" charset="2"/>
              <a:buAutoNum type="arabicParenR"/>
            </a:pPr>
            <a:endParaRPr lang="de-DE" sz="200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261BCC1-805F-B241-9DF0-245C33482157}"/>
              </a:ext>
            </a:extLst>
          </p:cNvPr>
          <p:cNvSpPr/>
          <p:nvPr/>
        </p:nvSpPr>
        <p:spPr>
          <a:xfrm>
            <a:off x="238125" y="5467085"/>
            <a:ext cx="267505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“Use the planning process to decide if the business is really as good as you think.”</a:t>
            </a:r>
          </a:p>
          <a:p>
            <a:endParaRPr lang="en-US" sz="120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20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20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de-DE" sz="12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170" name="Picture 2" descr="Bildergebnis für jobcenter">
            <a:extLst>
              <a:ext uri="{FF2B5EF4-FFF2-40B4-BE49-F238E27FC236}">
                <a16:creationId xmlns:a16="http://schemas.microsoft.com/office/drawing/2014/main" id="{68E6CDA8-5C4C-1944-B8FF-1401C9DFB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526" y="4119674"/>
            <a:ext cx="2453572" cy="63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ildergebnis für bank">
            <a:extLst>
              <a:ext uri="{FF2B5EF4-FFF2-40B4-BE49-F238E27FC236}">
                <a16:creationId xmlns:a16="http://schemas.microsoft.com/office/drawing/2014/main" id="{22C88C4F-9EB2-7A44-9A84-80FE3FB3F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727" y="4737486"/>
            <a:ext cx="2505518" cy="109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fik 16" descr="Architektur mit einfarbiger Füllung">
            <a:extLst>
              <a:ext uri="{FF2B5EF4-FFF2-40B4-BE49-F238E27FC236}">
                <a16:creationId xmlns:a16="http://schemas.microsoft.com/office/drawing/2014/main" id="{8FC696D7-5108-DB4A-9F2D-21AB5B22A0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4029" y="4705781"/>
            <a:ext cx="914400" cy="91440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44B1E588-F2D8-704F-B1CF-0CA2F1EF6867}"/>
              </a:ext>
            </a:extLst>
          </p:cNvPr>
          <p:cNvSpPr/>
          <p:nvPr/>
        </p:nvSpPr>
        <p:spPr>
          <a:xfrm rot="1677996">
            <a:off x="8151748" y="3600439"/>
            <a:ext cx="1863166" cy="72171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>
                <a:solidFill>
                  <a:schemeClr val="bg2">
                    <a:lumMod val="75000"/>
                  </a:schemeClr>
                </a:solidFill>
              </a:rPr>
              <a:t>Für wen noch wichtig?</a:t>
            </a:r>
            <a:endParaRPr lang="de-DE" sz="2800">
              <a:solidFill>
                <a:srgbClr val="99CA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010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811F82E-58B1-41A7-8C25-FB24D97A5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1108" y="1971676"/>
            <a:ext cx="7723425" cy="4183138"/>
          </a:xfrm>
        </p:spPr>
        <p:txBody>
          <a:bodyPr/>
          <a:lstStyle/>
          <a:p>
            <a:pPr marL="0" indent="0">
              <a:buNone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39750" lvl="1" indent="-359410"/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Warum mache ich mich selbstständig?</a:t>
            </a:r>
          </a:p>
          <a:p>
            <a:pPr marL="539750" lvl="1" indent="-359410"/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Welche Fähigkeiten habe ich?</a:t>
            </a:r>
          </a:p>
          <a:p>
            <a:pPr marL="539750" lvl="1" indent="-359410"/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Welche unternehmerischen Kompetenzen habe ich?</a:t>
            </a:r>
          </a:p>
          <a:p>
            <a:pPr marL="539750" lvl="1" indent="-359410"/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Habe ich familiäre Unterstützung?</a:t>
            </a:r>
          </a:p>
          <a:p>
            <a:pPr marL="539750" lvl="1" indent="-359410"/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Welche Schwächen habe ich?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CBB3A81-88A0-4762-A429-CD0FDA386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>
                <a:latin typeface="Calibri Light" panose="020F0302020204030204" pitchFamily="34" charset="0"/>
                <a:cs typeface="Calibri Light" panose="020F0302020204030204" pitchFamily="34" charset="0"/>
              </a:rPr>
              <a:t>Businessplan: Was muss rein?</a:t>
            </a:r>
            <a:br>
              <a:rPr lang="de-DE" sz="240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DE" sz="2400">
                <a:latin typeface="Calibri Light" panose="020F0302020204030204" pitchFamily="34" charset="0"/>
                <a:cs typeface="Calibri Light" panose="020F0302020204030204" pitchFamily="34" charset="0"/>
              </a:rPr>
              <a:t>Gründer</a:t>
            </a:r>
            <a:r>
              <a:rPr lang="de-DE" sz="24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innen</a:t>
            </a:r>
            <a:r>
              <a:rPr lang="de-DE" sz="2400">
                <a:latin typeface="Calibri Light" panose="020F0302020204030204" pitchFamily="34" charset="0"/>
                <a:cs typeface="Calibri Light" panose="020F0302020204030204" pitchFamily="34" charset="0"/>
              </a:rPr>
              <a:t>profil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350C84-560D-4108-ACF9-AD76DFA912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pic>
        <p:nvPicPr>
          <p:cNvPr id="7" name="Bildplatzhalter 13" descr="Ein Bild, das Person, Mann, computer, drinnen enthält.&#10;&#10;Automatisch generierte Beschreibung">
            <a:extLst>
              <a:ext uri="{FF2B5EF4-FFF2-40B4-BE49-F238E27FC236}">
                <a16:creationId xmlns:a16="http://schemas.microsoft.com/office/drawing/2014/main" id="{13AB0A0E-8E1B-FD4F-BDE1-C3CA6D783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4" b="10434"/>
          <a:stretch>
            <a:fillRect/>
          </a:stretch>
        </p:blipFill>
        <p:spPr>
          <a:xfrm>
            <a:off x="761675" y="2390580"/>
            <a:ext cx="2737997" cy="3631349"/>
          </a:xfrm>
          <a:prstGeom prst="rect">
            <a:avLst/>
          </a:prstGeom>
        </p:spPr>
      </p:pic>
      <p:sp>
        <p:nvSpPr>
          <p:cNvPr id="8" name="Rectangle 15">
            <a:extLst>
              <a:ext uri="{FF2B5EF4-FFF2-40B4-BE49-F238E27FC236}">
                <a16:creationId xmlns:a16="http://schemas.microsoft.com/office/drawing/2014/main" id="{BA307DA2-67B1-A646-968F-50BB881F794D}"/>
              </a:ext>
            </a:extLst>
          </p:cNvPr>
          <p:cNvSpPr/>
          <p:nvPr/>
        </p:nvSpPr>
        <p:spPr>
          <a:xfrm>
            <a:off x="4110230" y="5129571"/>
            <a:ext cx="3246245" cy="16742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0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E9C1839C-CD82-9841-88A5-9576EC22A50C}"/>
              </a:ext>
            </a:extLst>
          </p:cNvPr>
          <p:cNvSpPr/>
          <p:nvPr/>
        </p:nvSpPr>
        <p:spPr>
          <a:xfrm>
            <a:off x="4110230" y="5129571"/>
            <a:ext cx="2089314" cy="167425"/>
          </a:xfrm>
          <a:prstGeom prst="rect">
            <a:avLst/>
          </a:prstGeom>
          <a:solidFill>
            <a:srgbClr val="9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0">
              <a:solidFill>
                <a:srgbClr val="5FBBBA"/>
              </a:solidFill>
            </a:endParaRP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DBD30EEC-5D0A-E742-AF44-27F7273362B1}"/>
              </a:ext>
            </a:extLst>
          </p:cNvPr>
          <p:cNvSpPr txBox="1"/>
          <p:nvPr/>
        </p:nvSpPr>
        <p:spPr>
          <a:xfrm>
            <a:off x="4023031" y="4740131"/>
            <a:ext cx="204331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Kaufmännische</a:t>
            </a:r>
            <a:r>
              <a:rPr lang="de-DE" sz="1138" spc="81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3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Fähigkeiten</a:t>
            </a: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4CA9FEBD-FF6E-A24D-AB18-398C847735A5}"/>
              </a:ext>
            </a:extLst>
          </p:cNvPr>
          <p:cNvSpPr/>
          <p:nvPr/>
        </p:nvSpPr>
        <p:spPr>
          <a:xfrm>
            <a:off x="4110230" y="5754562"/>
            <a:ext cx="3246245" cy="16742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0"/>
          </a:p>
        </p:txBody>
      </p:sp>
      <p:sp>
        <p:nvSpPr>
          <p:cNvPr id="12" name="Rectangle 19">
            <a:extLst>
              <a:ext uri="{FF2B5EF4-FFF2-40B4-BE49-F238E27FC236}">
                <a16:creationId xmlns:a16="http://schemas.microsoft.com/office/drawing/2014/main" id="{4CE09479-FD11-9A40-BBBA-F9D3EF0F69CD}"/>
              </a:ext>
            </a:extLst>
          </p:cNvPr>
          <p:cNvSpPr/>
          <p:nvPr/>
        </p:nvSpPr>
        <p:spPr>
          <a:xfrm>
            <a:off x="4110229" y="5754562"/>
            <a:ext cx="2375347" cy="167425"/>
          </a:xfrm>
          <a:prstGeom prst="rect">
            <a:avLst/>
          </a:prstGeom>
          <a:solidFill>
            <a:srgbClr val="9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0"/>
          </a:p>
        </p:txBody>
      </p:sp>
      <p:sp>
        <p:nvSpPr>
          <p:cNvPr id="13" name="TextBox 20">
            <a:extLst>
              <a:ext uri="{FF2B5EF4-FFF2-40B4-BE49-F238E27FC236}">
                <a16:creationId xmlns:a16="http://schemas.microsoft.com/office/drawing/2014/main" id="{CB5B48D9-6BF6-C440-A9C1-03D0BFA5626D}"/>
              </a:ext>
            </a:extLst>
          </p:cNvPr>
          <p:cNvSpPr txBox="1"/>
          <p:nvPr/>
        </p:nvSpPr>
        <p:spPr>
          <a:xfrm>
            <a:off x="4023031" y="5449599"/>
            <a:ext cx="116461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Verkaufstalent</a:t>
            </a:r>
            <a:endParaRPr lang="de-DE" sz="1138" spc="81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515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5D6FE92-758C-CF4D-8D55-1D89EDD26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/>
              <a:t>Businessplan: Was muss rein?</a:t>
            </a:r>
            <a:br>
              <a:rPr lang="de-DE" sz="1600"/>
            </a:br>
            <a:r>
              <a:rPr lang="de-DE"/>
              <a:t>Geschäftsidee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E74686D-5798-7445-99DA-8F133BEC08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grpSp>
        <p:nvGrpSpPr>
          <p:cNvPr id="5" name="Group 15">
            <a:extLst>
              <a:ext uri="{FF2B5EF4-FFF2-40B4-BE49-F238E27FC236}">
                <a16:creationId xmlns:a16="http://schemas.microsoft.com/office/drawing/2014/main" id="{AE60CB35-C34C-494D-A098-9F150D4E2A69}"/>
              </a:ext>
            </a:extLst>
          </p:cNvPr>
          <p:cNvGrpSpPr/>
          <p:nvPr/>
        </p:nvGrpSpPr>
        <p:grpSpPr>
          <a:xfrm>
            <a:off x="4375230" y="2930843"/>
            <a:ext cx="1397532" cy="1614314"/>
            <a:chOff x="4741358" y="1966320"/>
            <a:chExt cx="2651108" cy="2844247"/>
          </a:xfrm>
        </p:grpSpPr>
        <p:sp>
          <p:nvSpPr>
            <p:cNvPr id="6" name="Freeform: Shape 4">
              <a:extLst>
                <a:ext uri="{FF2B5EF4-FFF2-40B4-BE49-F238E27FC236}">
                  <a16:creationId xmlns:a16="http://schemas.microsoft.com/office/drawing/2014/main" id="{BCA228DF-AFC9-044D-9B93-54866531796E}"/>
                </a:ext>
              </a:extLst>
            </p:cNvPr>
            <p:cNvSpPr/>
            <p:nvPr/>
          </p:nvSpPr>
          <p:spPr>
            <a:xfrm>
              <a:off x="5685119" y="2909750"/>
              <a:ext cx="731340" cy="731340"/>
            </a:xfrm>
            <a:custGeom>
              <a:avLst/>
              <a:gdLst>
                <a:gd name="connsiteX0" fmla="*/ 187547 w 209550"/>
                <a:gd name="connsiteY0" fmla="*/ 64675 h 209550"/>
                <a:gd name="connsiteX1" fmla="*/ 195644 w 209550"/>
                <a:gd name="connsiteY1" fmla="*/ 40672 h 209550"/>
                <a:gd name="connsiteX2" fmla="*/ 177355 w 209550"/>
                <a:gd name="connsiteY2" fmla="*/ 22384 h 209550"/>
                <a:gd name="connsiteX3" fmla="*/ 153353 w 209550"/>
                <a:gd name="connsiteY3" fmla="*/ 30480 h 209550"/>
                <a:gd name="connsiteX4" fmla="*/ 133541 w 209550"/>
                <a:gd name="connsiteY4" fmla="*/ 22384 h 209550"/>
                <a:gd name="connsiteX5" fmla="*/ 122301 w 209550"/>
                <a:gd name="connsiteY5" fmla="*/ 0 h 209550"/>
                <a:gd name="connsiteX6" fmla="*/ 96774 w 209550"/>
                <a:gd name="connsiteY6" fmla="*/ 0 h 209550"/>
                <a:gd name="connsiteX7" fmla="*/ 85439 w 209550"/>
                <a:gd name="connsiteY7" fmla="*/ 22479 h 209550"/>
                <a:gd name="connsiteX8" fmla="*/ 65532 w 209550"/>
                <a:gd name="connsiteY8" fmla="*/ 30575 h 209550"/>
                <a:gd name="connsiteX9" fmla="*/ 41529 w 209550"/>
                <a:gd name="connsiteY9" fmla="*/ 22479 h 209550"/>
                <a:gd name="connsiteX10" fmla="*/ 23241 w 209550"/>
                <a:gd name="connsiteY10" fmla="*/ 40767 h 209550"/>
                <a:gd name="connsiteX11" fmla="*/ 30861 w 209550"/>
                <a:gd name="connsiteY11" fmla="*/ 64770 h 209550"/>
                <a:gd name="connsiteX12" fmla="*/ 22479 w 209550"/>
                <a:gd name="connsiteY12" fmla="*/ 84582 h 209550"/>
                <a:gd name="connsiteX13" fmla="*/ 0 w 209550"/>
                <a:gd name="connsiteY13" fmla="*/ 95821 h 209550"/>
                <a:gd name="connsiteX14" fmla="*/ 0 w 209550"/>
                <a:gd name="connsiteY14" fmla="*/ 120968 h 209550"/>
                <a:gd name="connsiteX15" fmla="*/ 22479 w 209550"/>
                <a:gd name="connsiteY15" fmla="*/ 132302 h 209550"/>
                <a:gd name="connsiteX16" fmla="*/ 30575 w 209550"/>
                <a:gd name="connsiteY16" fmla="*/ 152114 h 209550"/>
                <a:gd name="connsiteX17" fmla="*/ 22479 w 209550"/>
                <a:gd name="connsiteY17" fmla="*/ 176117 h 209550"/>
                <a:gd name="connsiteX18" fmla="*/ 41529 w 209550"/>
                <a:gd name="connsiteY18" fmla="*/ 194405 h 209550"/>
                <a:gd name="connsiteX19" fmla="*/ 65532 w 209550"/>
                <a:gd name="connsiteY19" fmla="*/ 186214 h 209550"/>
                <a:gd name="connsiteX20" fmla="*/ 85344 w 209550"/>
                <a:gd name="connsiteY20" fmla="*/ 194405 h 209550"/>
                <a:gd name="connsiteX21" fmla="*/ 96583 w 209550"/>
                <a:gd name="connsiteY21" fmla="*/ 216789 h 209550"/>
                <a:gd name="connsiteX22" fmla="*/ 122111 w 209550"/>
                <a:gd name="connsiteY22" fmla="*/ 216789 h 209550"/>
                <a:gd name="connsiteX23" fmla="*/ 133445 w 209550"/>
                <a:gd name="connsiteY23" fmla="*/ 194786 h 209550"/>
                <a:gd name="connsiteX24" fmla="*/ 152972 w 209550"/>
                <a:gd name="connsiteY24" fmla="*/ 186880 h 209550"/>
                <a:gd name="connsiteX25" fmla="*/ 176879 w 209550"/>
                <a:gd name="connsiteY25" fmla="*/ 195072 h 209550"/>
                <a:gd name="connsiteX26" fmla="*/ 195167 w 209550"/>
                <a:gd name="connsiteY26" fmla="*/ 176689 h 209550"/>
                <a:gd name="connsiteX27" fmla="*/ 187071 w 209550"/>
                <a:gd name="connsiteY27" fmla="*/ 152781 h 209550"/>
                <a:gd name="connsiteX28" fmla="*/ 195739 w 209550"/>
                <a:gd name="connsiteY28" fmla="*/ 132874 h 209550"/>
                <a:gd name="connsiteX29" fmla="*/ 218123 w 209550"/>
                <a:gd name="connsiteY29" fmla="*/ 121634 h 209550"/>
                <a:gd name="connsiteX30" fmla="*/ 218123 w 209550"/>
                <a:gd name="connsiteY30" fmla="*/ 95821 h 209550"/>
                <a:gd name="connsiteX31" fmla="*/ 195644 w 209550"/>
                <a:gd name="connsiteY31" fmla="*/ 84487 h 209550"/>
                <a:gd name="connsiteX32" fmla="*/ 187547 w 209550"/>
                <a:gd name="connsiteY32" fmla="*/ 64675 h 209550"/>
                <a:gd name="connsiteX33" fmla="*/ 109442 w 209550"/>
                <a:gd name="connsiteY33" fmla="*/ 146875 h 209550"/>
                <a:gd name="connsiteX34" fmla="*/ 71342 w 209550"/>
                <a:gd name="connsiteY34" fmla="*/ 108775 h 209550"/>
                <a:gd name="connsiteX35" fmla="*/ 109442 w 209550"/>
                <a:gd name="connsiteY35" fmla="*/ 70675 h 209550"/>
                <a:gd name="connsiteX36" fmla="*/ 147542 w 209550"/>
                <a:gd name="connsiteY36" fmla="*/ 108775 h 209550"/>
                <a:gd name="connsiteX37" fmla="*/ 109442 w 209550"/>
                <a:gd name="connsiteY37" fmla="*/ 146875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09550" h="209550">
                  <a:moveTo>
                    <a:pt x="187547" y="64675"/>
                  </a:moveTo>
                  <a:lnTo>
                    <a:pt x="195644" y="40672"/>
                  </a:lnTo>
                  <a:lnTo>
                    <a:pt x="177355" y="22384"/>
                  </a:lnTo>
                  <a:lnTo>
                    <a:pt x="153353" y="30480"/>
                  </a:lnTo>
                  <a:cubicBezTo>
                    <a:pt x="147113" y="26964"/>
                    <a:pt x="140457" y="24244"/>
                    <a:pt x="133541" y="22384"/>
                  </a:cubicBezTo>
                  <a:lnTo>
                    <a:pt x="122301" y="0"/>
                  </a:lnTo>
                  <a:lnTo>
                    <a:pt x="96774" y="0"/>
                  </a:lnTo>
                  <a:lnTo>
                    <a:pt x="85439" y="22479"/>
                  </a:lnTo>
                  <a:cubicBezTo>
                    <a:pt x="78498" y="24356"/>
                    <a:pt x="71813" y="27075"/>
                    <a:pt x="65532" y="30575"/>
                  </a:cubicBezTo>
                  <a:lnTo>
                    <a:pt x="41529" y="22479"/>
                  </a:lnTo>
                  <a:lnTo>
                    <a:pt x="23241" y="40767"/>
                  </a:lnTo>
                  <a:lnTo>
                    <a:pt x="30861" y="64770"/>
                  </a:lnTo>
                  <a:cubicBezTo>
                    <a:pt x="27206" y="70976"/>
                    <a:pt x="24388" y="77637"/>
                    <a:pt x="22479" y="84582"/>
                  </a:cubicBezTo>
                  <a:lnTo>
                    <a:pt x="0" y="95821"/>
                  </a:lnTo>
                  <a:lnTo>
                    <a:pt x="0" y="120968"/>
                  </a:lnTo>
                  <a:lnTo>
                    <a:pt x="22479" y="132302"/>
                  </a:lnTo>
                  <a:cubicBezTo>
                    <a:pt x="24332" y="139221"/>
                    <a:pt x="27052" y="145878"/>
                    <a:pt x="30575" y="152114"/>
                  </a:cubicBezTo>
                  <a:lnTo>
                    <a:pt x="22479" y="176117"/>
                  </a:lnTo>
                  <a:lnTo>
                    <a:pt x="41529" y="194405"/>
                  </a:lnTo>
                  <a:lnTo>
                    <a:pt x="65532" y="186214"/>
                  </a:lnTo>
                  <a:cubicBezTo>
                    <a:pt x="71767" y="189763"/>
                    <a:pt x="78423" y="192515"/>
                    <a:pt x="85344" y="194405"/>
                  </a:cubicBezTo>
                  <a:lnTo>
                    <a:pt x="96583" y="216789"/>
                  </a:lnTo>
                  <a:lnTo>
                    <a:pt x="122111" y="216789"/>
                  </a:lnTo>
                  <a:lnTo>
                    <a:pt x="133445" y="194786"/>
                  </a:lnTo>
                  <a:cubicBezTo>
                    <a:pt x="140245" y="192937"/>
                    <a:pt x="146800" y="190283"/>
                    <a:pt x="152972" y="186880"/>
                  </a:cubicBezTo>
                  <a:lnTo>
                    <a:pt x="176879" y="195072"/>
                  </a:lnTo>
                  <a:lnTo>
                    <a:pt x="195167" y="176689"/>
                  </a:lnTo>
                  <a:lnTo>
                    <a:pt x="187071" y="152781"/>
                  </a:lnTo>
                  <a:cubicBezTo>
                    <a:pt x="190710" y="146497"/>
                    <a:pt x="193618" y="139818"/>
                    <a:pt x="195739" y="132874"/>
                  </a:cubicBezTo>
                  <a:lnTo>
                    <a:pt x="218123" y="121634"/>
                  </a:lnTo>
                  <a:lnTo>
                    <a:pt x="218123" y="95821"/>
                  </a:lnTo>
                  <a:lnTo>
                    <a:pt x="195644" y="84487"/>
                  </a:lnTo>
                  <a:cubicBezTo>
                    <a:pt x="193825" y="77556"/>
                    <a:pt x="191103" y="70896"/>
                    <a:pt x="187547" y="64675"/>
                  </a:cubicBezTo>
                  <a:close/>
                  <a:moveTo>
                    <a:pt x="109442" y="146875"/>
                  </a:moveTo>
                  <a:cubicBezTo>
                    <a:pt x="88401" y="146875"/>
                    <a:pt x="71342" y="129817"/>
                    <a:pt x="71342" y="108775"/>
                  </a:cubicBezTo>
                  <a:cubicBezTo>
                    <a:pt x="71342" y="87734"/>
                    <a:pt x="88401" y="70675"/>
                    <a:pt x="109442" y="70675"/>
                  </a:cubicBezTo>
                  <a:cubicBezTo>
                    <a:pt x="130356" y="70982"/>
                    <a:pt x="147236" y="87861"/>
                    <a:pt x="147542" y="108775"/>
                  </a:cubicBezTo>
                  <a:cubicBezTo>
                    <a:pt x="147542" y="129817"/>
                    <a:pt x="130484" y="146875"/>
                    <a:pt x="109442" y="14687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5">
              <a:extLst>
                <a:ext uri="{FF2B5EF4-FFF2-40B4-BE49-F238E27FC236}">
                  <a16:creationId xmlns:a16="http://schemas.microsoft.com/office/drawing/2014/main" id="{47D6D28C-D2BA-704B-91E4-A6CDE4B8B59F}"/>
                </a:ext>
              </a:extLst>
            </p:cNvPr>
            <p:cNvSpPr/>
            <p:nvPr/>
          </p:nvSpPr>
          <p:spPr>
            <a:xfrm>
              <a:off x="5690100" y="4319573"/>
              <a:ext cx="731340" cy="166214"/>
            </a:xfrm>
            <a:custGeom>
              <a:avLst/>
              <a:gdLst>
                <a:gd name="connsiteX0" fmla="*/ 189835 w 209550"/>
                <a:gd name="connsiteY0" fmla="*/ 0 h 47625"/>
                <a:gd name="connsiteX1" fmla="*/ 25910 w 209550"/>
                <a:gd name="connsiteY1" fmla="*/ 0 h 47625"/>
                <a:gd name="connsiteX2" fmla="*/ 48 w 209550"/>
                <a:gd name="connsiteY2" fmla="*/ 29098 h 47625"/>
                <a:gd name="connsiteX3" fmla="*/ 25910 w 209550"/>
                <a:gd name="connsiteY3" fmla="*/ 54959 h 47625"/>
                <a:gd name="connsiteX4" fmla="*/ 189835 w 209550"/>
                <a:gd name="connsiteY4" fmla="*/ 54959 h 47625"/>
                <a:gd name="connsiteX5" fmla="*/ 215696 w 209550"/>
                <a:gd name="connsiteY5" fmla="*/ 25861 h 47625"/>
                <a:gd name="connsiteX6" fmla="*/ 189835 w 209550"/>
                <a:gd name="connsiteY6" fmla="*/ 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7625">
                  <a:moveTo>
                    <a:pt x="189835" y="0"/>
                  </a:moveTo>
                  <a:lnTo>
                    <a:pt x="25910" y="0"/>
                  </a:lnTo>
                  <a:cubicBezTo>
                    <a:pt x="10734" y="894"/>
                    <a:pt x="-845" y="13922"/>
                    <a:pt x="48" y="29098"/>
                  </a:cubicBezTo>
                  <a:cubicBezTo>
                    <a:pt x="869" y="43027"/>
                    <a:pt x="11981" y="54139"/>
                    <a:pt x="25910" y="54959"/>
                  </a:cubicBezTo>
                  <a:lnTo>
                    <a:pt x="189835" y="54959"/>
                  </a:lnTo>
                  <a:cubicBezTo>
                    <a:pt x="205011" y="54065"/>
                    <a:pt x="216590" y="41037"/>
                    <a:pt x="215696" y="25861"/>
                  </a:cubicBezTo>
                  <a:cubicBezTo>
                    <a:pt x="214875" y="11932"/>
                    <a:pt x="203763" y="820"/>
                    <a:pt x="189835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6">
              <a:extLst>
                <a:ext uri="{FF2B5EF4-FFF2-40B4-BE49-F238E27FC236}">
                  <a16:creationId xmlns:a16="http://schemas.microsoft.com/office/drawing/2014/main" id="{C50030C3-F051-8E4C-8122-864BEBC386E1}"/>
                </a:ext>
              </a:extLst>
            </p:cNvPr>
            <p:cNvSpPr/>
            <p:nvPr/>
          </p:nvSpPr>
          <p:spPr>
            <a:xfrm>
              <a:off x="5858980" y="4644353"/>
              <a:ext cx="398913" cy="166214"/>
            </a:xfrm>
            <a:custGeom>
              <a:avLst/>
              <a:gdLst>
                <a:gd name="connsiteX0" fmla="*/ 59531 w 114300"/>
                <a:gd name="connsiteY0" fmla="*/ 54959 h 47625"/>
                <a:gd name="connsiteX1" fmla="*/ 118967 w 114300"/>
                <a:gd name="connsiteY1" fmla="*/ 0 h 47625"/>
                <a:gd name="connsiteX2" fmla="*/ 0 w 114300"/>
                <a:gd name="connsiteY2" fmla="*/ 0 h 47625"/>
                <a:gd name="connsiteX3" fmla="*/ 59531 w 114300"/>
                <a:gd name="connsiteY3" fmla="*/ 54959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47625">
                  <a:moveTo>
                    <a:pt x="59531" y="54959"/>
                  </a:moveTo>
                  <a:cubicBezTo>
                    <a:pt x="90631" y="54910"/>
                    <a:pt x="116487" y="31001"/>
                    <a:pt x="118967" y="0"/>
                  </a:cubicBezTo>
                  <a:lnTo>
                    <a:pt x="0" y="0"/>
                  </a:lnTo>
                  <a:cubicBezTo>
                    <a:pt x="2527" y="31016"/>
                    <a:pt x="28413" y="54914"/>
                    <a:pt x="59531" y="54959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7">
              <a:extLst>
                <a:ext uri="{FF2B5EF4-FFF2-40B4-BE49-F238E27FC236}">
                  <a16:creationId xmlns:a16="http://schemas.microsoft.com/office/drawing/2014/main" id="{64B2DF3F-334E-A248-8A62-A4B75280DBA0}"/>
                </a:ext>
              </a:extLst>
            </p:cNvPr>
            <p:cNvSpPr/>
            <p:nvPr/>
          </p:nvSpPr>
          <p:spPr>
            <a:xfrm>
              <a:off x="5234680" y="2462301"/>
              <a:ext cx="1628893" cy="1695379"/>
            </a:xfrm>
            <a:custGeom>
              <a:avLst/>
              <a:gdLst>
                <a:gd name="connsiteX0" fmla="*/ 476250 w 466725"/>
                <a:gd name="connsiteY0" fmla="*/ 243364 h 485775"/>
                <a:gd name="connsiteX1" fmla="*/ 476250 w 466725"/>
                <a:gd name="connsiteY1" fmla="*/ 235172 h 485775"/>
                <a:gd name="connsiteX2" fmla="*/ 238125 w 466725"/>
                <a:gd name="connsiteY2" fmla="*/ 0 h 485775"/>
                <a:gd name="connsiteX3" fmla="*/ 238125 w 466725"/>
                <a:gd name="connsiteY3" fmla="*/ 0 h 485775"/>
                <a:gd name="connsiteX4" fmla="*/ 0 w 466725"/>
                <a:gd name="connsiteY4" fmla="*/ 235172 h 485775"/>
                <a:gd name="connsiteX5" fmla="*/ 0 w 466725"/>
                <a:gd name="connsiteY5" fmla="*/ 243364 h 485775"/>
                <a:gd name="connsiteX6" fmla="*/ 16573 w 466725"/>
                <a:gd name="connsiteY6" fmla="*/ 325755 h 485775"/>
                <a:gd name="connsiteX7" fmla="*/ 57912 w 466725"/>
                <a:gd name="connsiteY7" fmla="*/ 393478 h 485775"/>
                <a:gd name="connsiteX8" fmla="*/ 113633 w 466725"/>
                <a:gd name="connsiteY8" fmla="*/ 483965 h 485775"/>
                <a:gd name="connsiteX9" fmla="*/ 130016 w 466725"/>
                <a:gd name="connsiteY9" fmla="*/ 494062 h 485775"/>
                <a:gd name="connsiteX10" fmla="*/ 346234 w 466725"/>
                <a:gd name="connsiteY10" fmla="*/ 494062 h 485775"/>
                <a:gd name="connsiteX11" fmla="*/ 362617 w 466725"/>
                <a:gd name="connsiteY11" fmla="*/ 483965 h 485775"/>
                <a:gd name="connsiteX12" fmla="*/ 418338 w 466725"/>
                <a:gd name="connsiteY12" fmla="*/ 393478 h 485775"/>
                <a:gd name="connsiteX13" fmla="*/ 459676 w 466725"/>
                <a:gd name="connsiteY13" fmla="*/ 325755 h 485775"/>
                <a:gd name="connsiteX14" fmla="*/ 476250 w 466725"/>
                <a:gd name="connsiteY14" fmla="*/ 243364 h 485775"/>
                <a:gd name="connsiteX15" fmla="*/ 421386 w 466725"/>
                <a:gd name="connsiteY15" fmla="*/ 242507 h 485775"/>
                <a:gd name="connsiteX16" fmla="*/ 408718 w 466725"/>
                <a:gd name="connsiteY16" fmla="*/ 306515 h 485775"/>
                <a:gd name="connsiteX17" fmla="*/ 377857 w 466725"/>
                <a:gd name="connsiteY17" fmla="*/ 356807 h 485775"/>
                <a:gd name="connsiteX18" fmla="*/ 323850 w 466725"/>
                <a:gd name="connsiteY18" fmla="*/ 438912 h 485775"/>
                <a:gd name="connsiteX19" fmla="*/ 152400 w 466725"/>
                <a:gd name="connsiteY19" fmla="*/ 438912 h 485775"/>
                <a:gd name="connsiteX20" fmla="*/ 98870 w 466725"/>
                <a:gd name="connsiteY20" fmla="*/ 356521 h 485775"/>
                <a:gd name="connsiteX21" fmla="*/ 68008 w 466725"/>
                <a:gd name="connsiteY21" fmla="*/ 306229 h 485775"/>
                <a:gd name="connsiteX22" fmla="*/ 54864 w 466725"/>
                <a:gd name="connsiteY22" fmla="*/ 242221 h 485775"/>
                <a:gd name="connsiteX23" fmla="*/ 54864 w 466725"/>
                <a:gd name="connsiteY23" fmla="*/ 235363 h 485775"/>
                <a:gd name="connsiteX24" fmla="*/ 237839 w 466725"/>
                <a:gd name="connsiteY24" fmla="*/ 54388 h 485775"/>
                <a:gd name="connsiteX25" fmla="*/ 237839 w 466725"/>
                <a:gd name="connsiteY25" fmla="*/ 54388 h 485775"/>
                <a:gd name="connsiteX26" fmla="*/ 420814 w 466725"/>
                <a:gd name="connsiteY26" fmla="*/ 235363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66725" h="485775">
                  <a:moveTo>
                    <a:pt x="476250" y="243364"/>
                  </a:moveTo>
                  <a:lnTo>
                    <a:pt x="476250" y="235172"/>
                  </a:lnTo>
                  <a:cubicBezTo>
                    <a:pt x="473823" y="105160"/>
                    <a:pt x="368157" y="804"/>
                    <a:pt x="238125" y="0"/>
                  </a:cubicBezTo>
                  <a:lnTo>
                    <a:pt x="238125" y="0"/>
                  </a:lnTo>
                  <a:cubicBezTo>
                    <a:pt x="108093" y="804"/>
                    <a:pt x="2427" y="105160"/>
                    <a:pt x="0" y="235172"/>
                  </a:cubicBezTo>
                  <a:lnTo>
                    <a:pt x="0" y="243364"/>
                  </a:lnTo>
                  <a:cubicBezTo>
                    <a:pt x="871" y="271562"/>
                    <a:pt x="6473" y="299414"/>
                    <a:pt x="16573" y="325755"/>
                  </a:cubicBezTo>
                  <a:cubicBezTo>
                    <a:pt x="26214" y="350609"/>
                    <a:pt x="40213" y="373543"/>
                    <a:pt x="57912" y="393478"/>
                  </a:cubicBezTo>
                  <a:cubicBezTo>
                    <a:pt x="79724" y="417195"/>
                    <a:pt x="103537" y="463391"/>
                    <a:pt x="113633" y="483965"/>
                  </a:cubicBezTo>
                  <a:cubicBezTo>
                    <a:pt x="116721" y="490180"/>
                    <a:pt x="123076" y="494096"/>
                    <a:pt x="130016" y="494062"/>
                  </a:cubicBezTo>
                  <a:lnTo>
                    <a:pt x="346234" y="494062"/>
                  </a:lnTo>
                  <a:cubicBezTo>
                    <a:pt x="353174" y="494096"/>
                    <a:pt x="359529" y="490180"/>
                    <a:pt x="362617" y="483965"/>
                  </a:cubicBezTo>
                  <a:cubicBezTo>
                    <a:pt x="372713" y="463391"/>
                    <a:pt x="396526" y="417290"/>
                    <a:pt x="418338" y="393478"/>
                  </a:cubicBezTo>
                  <a:cubicBezTo>
                    <a:pt x="436037" y="373543"/>
                    <a:pt x="450036" y="350609"/>
                    <a:pt x="459676" y="325755"/>
                  </a:cubicBezTo>
                  <a:cubicBezTo>
                    <a:pt x="469777" y="299414"/>
                    <a:pt x="475379" y="271562"/>
                    <a:pt x="476250" y="243364"/>
                  </a:cubicBezTo>
                  <a:close/>
                  <a:moveTo>
                    <a:pt x="421386" y="242507"/>
                  </a:moveTo>
                  <a:cubicBezTo>
                    <a:pt x="420709" y="264394"/>
                    <a:pt x="416429" y="286020"/>
                    <a:pt x="408718" y="306515"/>
                  </a:cubicBezTo>
                  <a:cubicBezTo>
                    <a:pt x="401485" y="324971"/>
                    <a:pt x="391037" y="341999"/>
                    <a:pt x="377857" y="356807"/>
                  </a:cubicBezTo>
                  <a:cubicBezTo>
                    <a:pt x="356714" y="381975"/>
                    <a:pt x="338588" y="409531"/>
                    <a:pt x="323850" y="438912"/>
                  </a:cubicBezTo>
                  <a:lnTo>
                    <a:pt x="152400" y="438912"/>
                  </a:lnTo>
                  <a:cubicBezTo>
                    <a:pt x="137831" y="409455"/>
                    <a:pt x="119864" y="381803"/>
                    <a:pt x="98870" y="356521"/>
                  </a:cubicBezTo>
                  <a:cubicBezTo>
                    <a:pt x="85690" y="341713"/>
                    <a:pt x="75241" y="324685"/>
                    <a:pt x="68008" y="306229"/>
                  </a:cubicBezTo>
                  <a:cubicBezTo>
                    <a:pt x="60135" y="285761"/>
                    <a:pt x="55694" y="264135"/>
                    <a:pt x="54864" y="242221"/>
                  </a:cubicBezTo>
                  <a:lnTo>
                    <a:pt x="54864" y="235363"/>
                  </a:lnTo>
                  <a:cubicBezTo>
                    <a:pt x="56570" y="135350"/>
                    <a:pt x="137813" y="54995"/>
                    <a:pt x="237839" y="54388"/>
                  </a:cubicBezTo>
                  <a:lnTo>
                    <a:pt x="237839" y="54388"/>
                  </a:lnTo>
                  <a:cubicBezTo>
                    <a:pt x="337865" y="54995"/>
                    <a:pt x="419109" y="135350"/>
                    <a:pt x="420814" y="235363"/>
                  </a:cubicBezTo>
                  <a:close/>
                </a:path>
              </a:pathLst>
            </a:custGeom>
            <a:solidFill>
              <a:srgbClr val="FFC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8">
              <a:extLst>
                <a:ext uri="{FF2B5EF4-FFF2-40B4-BE49-F238E27FC236}">
                  <a16:creationId xmlns:a16="http://schemas.microsoft.com/office/drawing/2014/main" id="{BE98ED10-AAA3-8C48-9A8D-EA7CC8AE50EB}"/>
                </a:ext>
              </a:extLst>
            </p:cNvPr>
            <p:cNvSpPr/>
            <p:nvPr/>
          </p:nvSpPr>
          <p:spPr>
            <a:xfrm>
              <a:off x="6006577" y="1966320"/>
              <a:ext cx="132971" cy="365670"/>
            </a:xfrm>
            <a:custGeom>
              <a:avLst/>
              <a:gdLst>
                <a:gd name="connsiteX0" fmla="*/ 19050 w 38100"/>
                <a:gd name="connsiteY0" fmla="*/ 104775 h 104775"/>
                <a:gd name="connsiteX1" fmla="*/ 38100 w 38100"/>
                <a:gd name="connsiteY1" fmla="*/ 85725 h 104775"/>
                <a:gd name="connsiteX2" fmla="*/ 38100 w 38100"/>
                <a:gd name="connsiteY2" fmla="*/ 19050 h 104775"/>
                <a:gd name="connsiteX3" fmla="*/ 19050 w 38100"/>
                <a:gd name="connsiteY3" fmla="*/ 0 h 104775"/>
                <a:gd name="connsiteX4" fmla="*/ 0 w 38100"/>
                <a:gd name="connsiteY4" fmla="*/ 19050 h 104775"/>
                <a:gd name="connsiteX5" fmla="*/ 0 w 38100"/>
                <a:gd name="connsiteY5" fmla="*/ 85725 h 104775"/>
                <a:gd name="connsiteX6" fmla="*/ 19050 w 38100"/>
                <a:gd name="connsiteY6" fmla="*/ 10477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 h="104775">
                  <a:moveTo>
                    <a:pt x="19050" y="104775"/>
                  </a:moveTo>
                  <a:cubicBezTo>
                    <a:pt x="29571" y="104775"/>
                    <a:pt x="38100" y="96246"/>
                    <a:pt x="38100" y="85725"/>
                  </a:cubicBezTo>
                  <a:lnTo>
                    <a:pt x="38100" y="19050"/>
                  </a:ln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  <a:lnTo>
                    <a:pt x="0" y="85725"/>
                  </a:lnTo>
                  <a:cubicBezTo>
                    <a:pt x="0" y="96246"/>
                    <a:pt x="8529" y="104775"/>
                    <a:pt x="19050" y="104775"/>
                  </a:cubicBezTo>
                  <a:close/>
                </a:path>
              </a:pathLst>
            </a:custGeom>
            <a:solidFill>
              <a:srgbClr val="FFC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9">
              <a:extLst>
                <a:ext uri="{FF2B5EF4-FFF2-40B4-BE49-F238E27FC236}">
                  <a16:creationId xmlns:a16="http://schemas.microsoft.com/office/drawing/2014/main" id="{670F0D3F-139C-7640-A246-6A727AF32A0F}"/>
                </a:ext>
              </a:extLst>
            </p:cNvPr>
            <p:cNvSpPr/>
            <p:nvPr/>
          </p:nvSpPr>
          <p:spPr>
            <a:xfrm>
              <a:off x="5102365" y="2348093"/>
              <a:ext cx="265942" cy="265942"/>
            </a:xfrm>
            <a:custGeom>
              <a:avLst/>
              <a:gdLst>
                <a:gd name="connsiteX0" fmla="*/ 52105 w 76200"/>
                <a:gd name="connsiteY0" fmla="*/ 79111 h 76200"/>
                <a:gd name="connsiteX1" fmla="*/ 78965 w 76200"/>
                <a:gd name="connsiteY1" fmla="*/ 79111 h 76200"/>
                <a:gd name="connsiteX2" fmla="*/ 78965 w 76200"/>
                <a:gd name="connsiteY2" fmla="*/ 52250 h 76200"/>
                <a:gd name="connsiteX3" fmla="*/ 31817 w 76200"/>
                <a:gd name="connsiteY3" fmla="*/ 4911 h 76200"/>
                <a:gd name="connsiteX4" fmla="*/ 4910 w 76200"/>
                <a:gd name="connsiteY4" fmla="*/ 6283 h 76200"/>
                <a:gd name="connsiteX5" fmla="*/ 4956 w 76200"/>
                <a:gd name="connsiteY5" fmla="*/ 31866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200" h="76200">
                  <a:moveTo>
                    <a:pt x="52105" y="79111"/>
                  </a:moveTo>
                  <a:cubicBezTo>
                    <a:pt x="59535" y="86496"/>
                    <a:pt x="71535" y="86496"/>
                    <a:pt x="78965" y="79111"/>
                  </a:cubicBezTo>
                  <a:cubicBezTo>
                    <a:pt x="86351" y="71680"/>
                    <a:pt x="86351" y="59680"/>
                    <a:pt x="78965" y="52250"/>
                  </a:cubicBezTo>
                  <a:lnTo>
                    <a:pt x="31817" y="4911"/>
                  </a:lnTo>
                  <a:cubicBezTo>
                    <a:pt x="24008" y="-2140"/>
                    <a:pt x="11962" y="-1525"/>
                    <a:pt x="4910" y="6283"/>
                  </a:cubicBezTo>
                  <a:cubicBezTo>
                    <a:pt x="-1654" y="13555"/>
                    <a:pt x="-1634" y="24619"/>
                    <a:pt x="4956" y="31866"/>
                  </a:cubicBezTo>
                  <a:close/>
                </a:path>
              </a:pathLst>
            </a:custGeom>
            <a:solidFill>
              <a:srgbClr val="FFC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0">
              <a:extLst>
                <a:ext uri="{FF2B5EF4-FFF2-40B4-BE49-F238E27FC236}">
                  <a16:creationId xmlns:a16="http://schemas.microsoft.com/office/drawing/2014/main" id="{609B407B-FAE4-934B-B78D-8A5282FE0346}"/>
                </a:ext>
              </a:extLst>
            </p:cNvPr>
            <p:cNvSpPr/>
            <p:nvPr/>
          </p:nvSpPr>
          <p:spPr>
            <a:xfrm>
              <a:off x="6748171" y="2365344"/>
              <a:ext cx="265942" cy="265942"/>
            </a:xfrm>
            <a:custGeom>
              <a:avLst/>
              <a:gdLst>
                <a:gd name="connsiteX0" fmla="*/ 19446 w 76200"/>
                <a:gd name="connsiteY0" fmla="*/ 83407 h 76200"/>
                <a:gd name="connsiteX1" fmla="*/ 32971 w 76200"/>
                <a:gd name="connsiteY1" fmla="*/ 77787 h 76200"/>
                <a:gd name="connsiteX2" fmla="*/ 80025 w 76200"/>
                <a:gd name="connsiteY2" fmla="*/ 30162 h 76200"/>
                <a:gd name="connsiteX3" fmla="*/ 75664 w 76200"/>
                <a:gd name="connsiteY3" fmla="*/ 3577 h 76200"/>
                <a:gd name="connsiteX4" fmla="*/ 53164 w 76200"/>
                <a:gd name="connsiteY4" fmla="*/ 3778 h 76200"/>
                <a:gd name="connsiteX5" fmla="*/ 5539 w 76200"/>
                <a:gd name="connsiteY5" fmla="*/ 51403 h 76200"/>
                <a:gd name="connsiteX6" fmla="*/ 5539 w 76200"/>
                <a:gd name="connsiteY6" fmla="*/ 78264 h 76200"/>
                <a:gd name="connsiteX7" fmla="*/ 19446 w 76200"/>
                <a:gd name="connsiteY7" fmla="*/ 8340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00" h="76200">
                  <a:moveTo>
                    <a:pt x="19446" y="83407"/>
                  </a:moveTo>
                  <a:cubicBezTo>
                    <a:pt x="24523" y="83411"/>
                    <a:pt x="29392" y="81388"/>
                    <a:pt x="32971" y="77787"/>
                  </a:cubicBezTo>
                  <a:lnTo>
                    <a:pt x="80025" y="30162"/>
                  </a:lnTo>
                  <a:cubicBezTo>
                    <a:pt x="86162" y="21617"/>
                    <a:pt x="84210" y="9714"/>
                    <a:pt x="75664" y="3577"/>
                  </a:cubicBezTo>
                  <a:cubicBezTo>
                    <a:pt x="68922" y="-1265"/>
                    <a:pt x="59819" y="-1184"/>
                    <a:pt x="53164" y="3778"/>
                  </a:cubicBezTo>
                  <a:lnTo>
                    <a:pt x="5539" y="51403"/>
                  </a:lnTo>
                  <a:cubicBezTo>
                    <a:pt x="-1846" y="58834"/>
                    <a:pt x="-1846" y="70833"/>
                    <a:pt x="5539" y="78264"/>
                  </a:cubicBezTo>
                  <a:cubicBezTo>
                    <a:pt x="9290" y="81786"/>
                    <a:pt x="14306" y="83641"/>
                    <a:pt x="19446" y="83407"/>
                  </a:cubicBezTo>
                  <a:close/>
                </a:path>
              </a:pathLst>
            </a:custGeom>
            <a:solidFill>
              <a:srgbClr val="FFC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1">
              <a:extLst>
                <a:ext uri="{FF2B5EF4-FFF2-40B4-BE49-F238E27FC236}">
                  <a16:creationId xmlns:a16="http://schemas.microsoft.com/office/drawing/2014/main" id="{52609436-7E23-8142-BB82-D719C6CB79C9}"/>
                </a:ext>
              </a:extLst>
            </p:cNvPr>
            <p:cNvSpPr/>
            <p:nvPr/>
          </p:nvSpPr>
          <p:spPr>
            <a:xfrm>
              <a:off x="4741358" y="3212924"/>
              <a:ext cx="365670" cy="132971"/>
            </a:xfrm>
            <a:custGeom>
              <a:avLst/>
              <a:gdLst>
                <a:gd name="connsiteX0" fmla="*/ 85725 w 104775"/>
                <a:gd name="connsiteY0" fmla="*/ 0 h 38100"/>
                <a:gd name="connsiteX1" fmla="*/ 19050 w 104775"/>
                <a:gd name="connsiteY1" fmla="*/ 0 h 38100"/>
                <a:gd name="connsiteX2" fmla="*/ 0 w 104775"/>
                <a:gd name="connsiteY2" fmla="*/ 19050 h 38100"/>
                <a:gd name="connsiteX3" fmla="*/ 19050 w 104775"/>
                <a:gd name="connsiteY3" fmla="*/ 38100 h 38100"/>
                <a:gd name="connsiteX4" fmla="*/ 85725 w 104775"/>
                <a:gd name="connsiteY4" fmla="*/ 38100 h 38100"/>
                <a:gd name="connsiteX5" fmla="*/ 104775 w 104775"/>
                <a:gd name="connsiteY5" fmla="*/ 19050 h 38100"/>
                <a:gd name="connsiteX6" fmla="*/ 85725 w 104775"/>
                <a:gd name="connsiteY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38100">
                  <a:moveTo>
                    <a:pt x="85725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cubicBezTo>
                    <a:pt x="0" y="29571"/>
                    <a:pt x="8529" y="38100"/>
                    <a:pt x="19050" y="38100"/>
                  </a:cubicBezTo>
                  <a:lnTo>
                    <a:pt x="85725" y="38100"/>
                  </a:lnTo>
                  <a:cubicBezTo>
                    <a:pt x="96246" y="38100"/>
                    <a:pt x="104775" y="29571"/>
                    <a:pt x="104775" y="19050"/>
                  </a:cubicBezTo>
                  <a:cubicBezTo>
                    <a:pt x="104775" y="8529"/>
                    <a:pt x="96246" y="0"/>
                    <a:pt x="85725" y="0"/>
                  </a:cubicBezTo>
                  <a:close/>
                </a:path>
              </a:pathLst>
            </a:custGeom>
            <a:solidFill>
              <a:srgbClr val="FFC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2">
              <a:extLst>
                <a:ext uri="{FF2B5EF4-FFF2-40B4-BE49-F238E27FC236}">
                  <a16:creationId xmlns:a16="http://schemas.microsoft.com/office/drawing/2014/main" id="{F9178236-2465-7044-AAB1-ED4C306905F3}"/>
                </a:ext>
              </a:extLst>
            </p:cNvPr>
            <p:cNvSpPr/>
            <p:nvPr/>
          </p:nvSpPr>
          <p:spPr>
            <a:xfrm>
              <a:off x="5096418" y="3916308"/>
              <a:ext cx="265942" cy="299184"/>
            </a:xfrm>
            <a:custGeom>
              <a:avLst/>
              <a:gdLst>
                <a:gd name="connsiteX0" fmla="*/ 53808 w 76200"/>
                <a:gd name="connsiteY0" fmla="*/ 4581 h 85725"/>
                <a:gd name="connsiteX1" fmla="*/ 6659 w 76200"/>
                <a:gd name="connsiteY1" fmla="*/ 52206 h 85725"/>
                <a:gd name="connsiteX2" fmla="*/ 4581 w 76200"/>
                <a:gd name="connsiteY2" fmla="*/ 79066 h 85725"/>
                <a:gd name="connsiteX3" fmla="*/ 31442 w 76200"/>
                <a:gd name="connsiteY3" fmla="*/ 81144 h 85725"/>
                <a:gd name="connsiteX4" fmla="*/ 33520 w 76200"/>
                <a:gd name="connsiteY4" fmla="*/ 79066 h 85725"/>
                <a:gd name="connsiteX5" fmla="*/ 80669 w 76200"/>
                <a:gd name="connsiteY5" fmla="*/ 31441 h 85725"/>
                <a:gd name="connsiteX6" fmla="*/ 78590 w 76200"/>
                <a:gd name="connsiteY6" fmla="*/ 4581 h 85725"/>
                <a:gd name="connsiteX7" fmla="*/ 53808 w 76200"/>
                <a:gd name="connsiteY7" fmla="*/ 4581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00" h="85725">
                  <a:moveTo>
                    <a:pt x="53808" y="4581"/>
                  </a:moveTo>
                  <a:lnTo>
                    <a:pt x="6659" y="52206"/>
                  </a:lnTo>
                  <a:cubicBezTo>
                    <a:pt x="-1332" y="59049"/>
                    <a:pt x="-2263" y="71075"/>
                    <a:pt x="4581" y="79066"/>
                  </a:cubicBezTo>
                  <a:cubicBezTo>
                    <a:pt x="11425" y="87058"/>
                    <a:pt x="23451" y="87987"/>
                    <a:pt x="31442" y="81144"/>
                  </a:cubicBezTo>
                  <a:cubicBezTo>
                    <a:pt x="32187" y="80506"/>
                    <a:pt x="32882" y="79811"/>
                    <a:pt x="33520" y="79066"/>
                  </a:cubicBezTo>
                  <a:lnTo>
                    <a:pt x="80669" y="31441"/>
                  </a:lnTo>
                  <a:cubicBezTo>
                    <a:pt x="87512" y="23450"/>
                    <a:pt x="86582" y="11424"/>
                    <a:pt x="78590" y="4581"/>
                  </a:cubicBezTo>
                  <a:cubicBezTo>
                    <a:pt x="71459" y="-1527"/>
                    <a:pt x="60941" y="-1527"/>
                    <a:pt x="53808" y="4581"/>
                  </a:cubicBezTo>
                  <a:close/>
                </a:path>
              </a:pathLst>
            </a:custGeom>
            <a:solidFill>
              <a:srgbClr val="FFC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3">
              <a:extLst>
                <a:ext uri="{FF2B5EF4-FFF2-40B4-BE49-F238E27FC236}">
                  <a16:creationId xmlns:a16="http://schemas.microsoft.com/office/drawing/2014/main" id="{8BED4609-1E68-F146-B3A2-5146630DF1B5}"/>
                </a:ext>
              </a:extLst>
            </p:cNvPr>
            <p:cNvSpPr/>
            <p:nvPr/>
          </p:nvSpPr>
          <p:spPr>
            <a:xfrm>
              <a:off x="6747410" y="3897734"/>
              <a:ext cx="299184" cy="299184"/>
            </a:xfrm>
            <a:custGeom>
              <a:avLst/>
              <a:gdLst>
                <a:gd name="connsiteX0" fmla="*/ 33190 w 85725"/>
                <a:gd name="connsiteY0" fmla="*/ 6283 h 85725"/>
                <a:gd name="connsiteX1" fmla="*/ 6283 w 85725"/>
                <a:gd name="connsiteY1" fmla="*/ 4911 h 85725"/>
                <a:gd name="connsiteX2" fmla="*/ 4911 w 85725"/>
                <a:gd name="connsiteY2" fmla="*/ 31817 h 85725"/>
                <a:gd name="connsiteX3" fmla="*/ 6234 w 85725"/>
                <a:gd name="connsiteY3" fmla="*/ 33144 h 85725"/>
                <a:gd name="connsiteX4" fmla="*/ 53859 w 85725"/>
                <a:gd name="connsiteY4" fmla="*/ 80769 h 85725"/>
                <a:gd name="connsiteX5" fmla="*/ 80689 w 85725"/>
                <a:gd name="connsiteY5" fmla="*/ 83213 h 85725"/>
                <a:gd name="connsiteX6" fmla="*/ 83133 w 85725"/>
                <a:gd name="connsiteY6" fmla="*/ 56384 h 85725"/>
                <a:gd name="connsiteX7" fmla="*/ 80052 w 85725"/>
                <a:gd name="connsiteY7" fmla="*/ 53432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725" h="85725">
                  <a:moveTo>
                    <a:pt x="33190" y="6283"/>
                  </a:moveTo>
                  <a:cubicBezTo>
                    <a:pt x="26139" y="-1525"/>
                    <a:pt x="14093" y="-2140"/>
                    <a:pt x="6283" y="4911"/>
                  </a:cubicBezTo>
                  <a:cubicBezTo>
                    <a:pt x="-1525" y="11961"/>
                    <a:pt x="-2140" y="24007"/>
                    <a:pt x="4911" y="31817"/>
                  </a:cubicBezTo>
                  <a:cubicBezTo>
                    <a:pt x="5330" y="32280"/>
                    <a:pt x="5772" y="32724"/>
                    <a:pt x="6234" y="33144"/>
                  </a:cubicBezTo>
                  <a:lnTo>
                    <a:pt x="53859" y="80769"/>
                  </a:lnTo>
                  <a:cubicBezTo>
                    <a:pt x="60593" y="88853"/>
                    <a:pt x="72605" y="89947"/>
                    <a:pt x="80689" y="83213"/>
                  </a:cubicBezTo>
                  <a:cubicBezTo>
                    <a:pt x="88773" y="76480"/>
                    <a:pt x="89866" y="64468"/>
                    <a:pt x="83133" y="56384"/>
                  </a:cubicBezTo>
                  <a:cubicBezTo>
                    <a:pt x="82219" y="55288"/>
                    <a:pt x="81187" y="54298"/>
                    <a:pt x="80052" y="53432"/>
                  </a:cubicBezTo>
                  <a:close/>
                </a:path>
              </a:pathLst>
            </a:custGeom>
            <a:solidFill>
              <a:srgbClr val="FFC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4">
              <a:extLst>
                <a:ext uri="{FF2B5EF4-FFF2-40B4-BE49-F238E27FC236}">
                  <a16:creationId xmlns:a16="http://schemas.microsoft.com/office/drawing/2014/main" id="{16F559EB-E817-6342-B3B5-1AA8BDFE4B05}"/>
                </a:ext>
              </a:extLst>
            </p:cNvPr>
            <p:cNvSpPr/>
            <p:nvPr/>
          </p:nvSpPr>
          <p:spPr>
            <a:xfrm>
              <a:off x="7026796" y="3210596"/>
              <a:ext cx="365670" cy="132971"/>
            </a:xfrm>
            <a:custGeom>
              <a:avLst/>
              <a:gdLst>
                <a:gd name="connsiteX0" fmla="*/ 85725 w 104775"/>
                <a:gd name="connsiteY0" fmla="*/ 0 h 38100"/>
                <a:gd name="connsiteX1" fmla="*/ 19050 w 104775"/>
                <a:gd name="connsiteY1" fmla="*/ 0 h 38100"/>
                <a:gd name="connsiteX2" fmla="*/ 0 w 104775"/>
                <a:gd name="connsiteY2" fmla="*/ 19050 h 38100"/>
                <a:gd name="connsiteX3" fmla="*/ 19050 w 104775"/>
                <a:gd name="connsiteY3" fmla="*/ 38100 h 38100"/>
                <a:gd name="connsiteX4" fmla="*/ 85725 w 104775"/>
                <a:gd name="connsiteY4" fmla="*/ 38100 h 38100"/>
                <a:gd name="connsiteX5" fmla="*/ 104775 w 104775"/>
                <a:gd name="connsiteY5" fmla="*/ 19050 h 38100"/>
                <a:gd name="connsiteX6" fmla="*/ 85725 w 104775"/>
                <a:gd name="connsiteY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38100">
                  <a:moveTo>
                    <a:pt x="85725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cubicBezTo>
                    <a:pt x="0" y="29571"/>
                    <a:pt x="8529" y="38100"/>
                    <a:pt x="19050" y="38100"/>
                  </a:cubicBezTo>
                  <a:lnTo>
                    <a:pt x="85725" y="38100"/>
                  </a:lnTo>
                  <a:cubicBezTo>
                    <a:pt x="96246" y="38100"/>
                    <a:pt x="104775" y="29571"/>
                    <a:pt x="104775" y="19050"/>
                  </a:cubicBezTo>
                  <a:cubicBezTo>
                    <a:pt x="104775" y="8529"/>
                    <a:pt x="96246" y="0"/>
                    <a:pt x="85725" y="0"/>
                  </a:cubicBezTo>
                  <a:close/>
                </a:path>
              </a:pathLst>
            </a:custGeom>
            <a:solidFill>
              <a:srgbClr val="FFC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Textfeld 16">
            <a:extLst>
              <a:ext uri="{FF2B5EF4-FFF2-40B4-BE49-F238E27FC236}">
                <a16:creationId xmlns:a16="http://schemas.microsoft.com/office/drawing/2014/main" id="{FBF8696C-C418-2E4F-9BB5-59132DDF795A}"/>
              </a:ext>
            </a:extLst>
          </p:cNvPr>
          <p:cNvSpPr txBox="1"/>
          <p:nvPr/>
        </p:nvSpPr>
        <p:spPr>
          <a:xfrm>
            <a:off x="786689" y="2471936"/>
            <a:ext cx="2644861" cy="1569660"/>
          </a:xfrm>
          <a:prstGeom prst="rect">
            <a:avLst/>
          </a:prstGeom>
          <a:solidFill>
            <a:srgbClr val="AFD0CA"/>
          </a:solidFill>
        </p:spPr>
        <p:txBody>
          <a:bodyPr wrap="square" rtlCol="0">
            <a:spAutoFit/>
          </a:bodyPr>
          <a:lstStyle/>
          <a:p>
            <a:r>
              <a:rPr lang="de-DE" sz="1600" b="1" u="sng">
                <a:solidFill>
                  <a:schemeClr val="bg2">
                    <a:lumMod val="75000"/>
                  </a:schemeClr>
                </a:solidFill>
                <a:latin typeface="+mj-lt"/>
              </a:rPr>
              <a:t>Angebot: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bg2">
                    <a:lumMod val="75000"/>
                  </a:schemeClr>
                </a:solidFill>
                <a:latin typeface="+mj-lt"/>
              </a:rPr>
              <a:t>Was ist dein Angebot?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bg2">
                    <a:lumMod val="75000"/>
                  </a:schemeClr>
                </a:solidFill>
                <a:latin typeface="+mj-lt"/>
              </a:rPr>
              <a:t>Was genau verkaufst du damit an deine Kunden?</a:t>
            </a:r>
          </a:p>
          <a:p>
            <a:endParaRPr lang="de-DE" sz="1600" u="sng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de-DE" sz="1600" u="sng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95CFC77-3C5F-3A43-BE42-7B9690ACEAD5}"/>
              </a:ext>
            </a:extLst>
          </p:cNvPr>
          <p:cNvSpPr txBox="1"/>
          <p:nvPr/>
        </p:nvSpPr>
        <p:spPr>
          <a:xfrm>
            <a:off x="6401035" y="2510464"/>
            <a:ext cx="2644861" cy="1569660"/>
          </a:xfrm>
          <a:prstGeom prst="rect">
            <a:avLst/>
          </a:prstGeom>
          <a:solidFill>
            <a:srgbClr val="AFD0CA"/>
          </a:solidFill>
        </p:spPr>
        <p:txBody>
          <a:bodyPr wrap="square" rtlCol="0">
            <a:spAutoFit/>
          </a:bodyPr>
          <a:lstStyle/>
          <a:p>
            <a:r>
              <a:rPr lang="de-DE" sz="1600" b="1" u="sng">
                <a:solidFill>
                  <a:schemeClr val="bg2">
                    <a:lumMod val="75000"/>
                  </a:schemeClr>
                </a:solidFill>
                <a:latin typeface="+mj-lt"/>
              </a:rPr>
              <a:t>Nutzen: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bg2">
                    <a:lumMod val="75000"/>
                  </a:schemeClr>
                </a:solidFill>
                <a:latin typeface="+mj-lt"/>
              </a:rPr>
              <a:t>Warum begeistert dein Angebot die Kunden?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bg2">
                    <a:lumMod val="75000"/>
                  </a:schemeClr>
                </a:solidFill>
                <a:latin typeface="+mj-lt"/>
              </a:rPr>
              <a:t>Warum wird dein Angebot für deine Kunden nützlich sein?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1B68AB1-04A0-AC40-9652-226A5FF38A7D}"/>
              </a:ext>
            </a:extLst>
          </p:cNvPr>
          <p:cNvSpPr txBox="1"/>
          <p:nvPr/>
        </p:nvSpPr>
        <p:spPr>
          <a:xfrm>
            <a:off x="2569581" y="4872299"/>
            <a:ext cx="5150734" cy="1323439"/>
          </a:xfrm>
          <a:prstGeom prst="rect">
            <a:avLst/>
          </a:prstGeom>
          <a:solidFill>
            <a:srgbClr val="AFD0CA"/>
          </a:solidFill>
        </p:spPr>
        <p:txBody>
          <a:bodyPr wrap="square" rtlCol="0">
            <a:spAutoFit/>
          </a:bodyPr>
          <a:lstStyle/>
          <a:p>
            <a:r>
              <a:rPr lang="de-DE" sz="1600" b="1" u="sng">
                <a:solidFill>
                  <a:schemeClr val="bg2">
                    <a:lumMod val="75000"/>
                  </a:schemeClr>
                </a:solidFill>
                <a:latin typeface="+mj-lt"/>
              </a:rPr>
              <a:t>Kernaktivität: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bg2">
                    <a:lumMod val="75000"/>
                  </a:schemeClr>
                </a:solidFill>
                <a:latin typeface="+mj-lt"/>
              </a:rPr>
              <a:t>Welche Leistungen und Schritte sind erforderlich?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bg2">
                    <a:lumMod val="75000"/>
                  </a:schemeClr>
                </a:solidFill>
                <a:latin typeface="+mj-lt"/>
              </a:rPr>
              <a:t>Was davon machst du selbst, was deine Kunden, was deine Partner?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bg2">
                    <a:lumMod val="75000"/>
                  </a:schemeClr>
                </a:solidFill>
                <a:latin typeface="+mj-lt"/>
              </a:rPr>
              <a:t>Wie unterscheidet du dich von deinen Wettbewerbern?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FAC1678-2BE5-CB43-B002-5D76F8DDF076}"/>
              </a:ext>
            </a:extLst>
          </p:cNvPr>
          <p:cNvSpPr/>
          <p:nvPr/>
        </p:nvSpPr>
        <p:spPr>
          <a:xfrm>
            <a:off x="7352215" y="5913000"/>
            <a:ext cx="2002420" cy="91989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>
                <a:solidFill>
                  <a:schemeClr val="bg2">
                    <a:lumMod val="75000"/>
                  </a:schemeClr>
                </a:solidFill>
              </a:rPr>
              <a:t>Unique </a:t>
            </a:r>
            <a:r>
              <a:rPr lang="de-DE" sz="1400" err="1">
                <a:solidFill>
                  <a:schemeClr val="bg2">
                    <a:lumMod val="75000"/>
                  </a:schemeClr>
                </a:solidFill>
              </a:rPr>
              <a:t>Selling</a:t>
            </a:r>
            <a:r>
              <a:rPr lang="de-DE" sz="1400">
                <a:solidFill>
                  <a:schemeClr val="bg2">
                    <a:lumMod val="75000"/>
                  </a:schemeClr>
                </a:solidFill>
              </a:rPr>
              <a:t> Point (USP)</a:t>
            </a:r>
            <a:endParaRPr lang="de-DE" sz="2800">
              <a:solidFill>
                <a:srgbClr val="99CA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160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1D28DB2-C803-524A-B63C-1E1F3135B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  <a:p>
            <a:r>
              <a:rPr lang="de-DE" b="1"/>
              <a:t>Wer sind meine Kunden?</a:t>
            </a:r>
          </a:p>
          <a:p>
            <a:pPr lvl="1"/>
            <a:r>
              <a:rPr lang="de-DE"/>
              <a:t>Spezielle Bedürfnisse?</a:t>
            </a:r>
          </a:p>
          <a:p>
            <a:pPr lvl="1"/>
            <a:r>
              <a:rPr lang="de-DE"/>
              <a:t>Soziale Situation meiner Kunden?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5D6FE92-758C-CF4D-8D55-1D89EDD26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/>
              <a:t>Businessplan: Was muss rein?</a:t>
            </a:r>
            <a:br>
              <a:rPr lang="de-DE" sz="1600"/>
            </a:br>
            <a:r>
              <a:rPr lang="de-DE"/>
              <a:t>Kund</a:t>
            </a:r>
            <a:r>
              <a:rPr lang="de-DE">
                <a:solidFill>
                  <a:schemeClr val="bg2">
                    <a:lumMod val="75000"/>
                  </a:schemeClr>
                </a:solidFill>
              </a:rPr>
              <a:t>innen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E74686D-5798-7445-99DA-8F133BEC08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13D29B5-7C72-8940-ACDD-DE2DAFBAD52F}"/>
              </a:ext>
            </a:extLst>
          </p:cNvPr>
          <p:cNvSpPr/>
          <p:nvPr/>
        </p:nvSpPr>
        <p:spPr>
          <a:xfrm>
            <a:off x="5280346" y="1654244"/>
            <a:ext cx="2553785" cy="17747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>
                <a:solidFill>
                  <a:schemeClr val="bg1">
                    <a:lumMod val="50000"/>
                  </a:schemeClr>
                </a:solidFill>
                <a:latin typeface="+mj-lt"/>
              </a:rPr>
              <a:t>Wer alle anspricht – </a:t>
            </a:r>
          </a:p>
          <a:p>
            <a:r>
              <a:rPr lang="de-DE" sz="1400">
                <a:solidFill>
                  <a:schemeClr val="bg1">
                    <a:lumMod val="50000"/>
                  </a:schemeClr>
                </a:solidFill>
                <a:latin typeface="+mj-lt"/>
              </a:rPr>
              <a:t>spricht keinen an!</a:t>
            </a:r>
            <a:br>
              <a:rPr lang="de-DE" sz="140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de-DE" sz="1400">
                <a:solidFill>
                  <a:schemeClr val="bg1">
                    <a:lumMod val="50000"/>
                  </a:schemeClr>
                </a:solidFill>
                <a:latin typeface="+mj-lt"/>
              </a:rPr>
              <a:t>Definiere deinen Wunschkunden </a:t>
            </a:r>
          </a:p>
        </p:txBody>
      </p:sp>
      <p:pic>
        <p:nvPicPr>
          <p:cNvPr id="14340" name="Picture 4" descr="Stick, Mann, Abbildung, Person, Laufen">
            <a:extLst>
              <a:ext uri="{FF2B5EF4-FFF2-40B4-BE49-F238E27FC236}">
                <a16:creationId xmlns:a16="http://schemas.microsoft.com/office/drawing/2014/main" id="{A13E9043-19BF-F340-B3C0-7D22502BF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489" y="4533374"/>
            <a:ext cx="1285555" cy="134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Stickman, Strichmännchen, Laufen, Person">
            <a:extLst>
              <a:ext uri="{FF2B5EF4-FFF2-40B4-BE49-F238E27FC236}">
                <a16:creationId xmlns:a16="http://schemas.microsoft.com/office/drawing/2014/main" id="{FDCE5143-5469-3E43-B06B-C6120E43C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077" y="3973237"/>
            <a:ext cx="1385915" cy="173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 descr="{0} Silhouette">
            <a:extLst>
              <a:ext uri="{FF2B5EF4-FFF2-40B4-BE49-F238E27FC236}">
                <a16:creationId xmlns:a16="http://schemas.microsoft.com/office/drawing/2014/main" id="{BB9594CA-09CB-0C49-A10C-98EF5B8C1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9144" y="4449010"/>
            <a:ext cx="585918" cy="585918"/>
          </a:xfrm>
          <a:prstGeom prst="rect">
            <a:avLst/>
          </a:prstGeom>
        </p:spPr>
      </p:pic>
      <p:pic>
        <p:nvPicPr>
          <p:cNvPr id="15" name="Grafik 14" descr="{0} Silhouette">
            <a:extLst>
              <a:ext uri="{FF2B5EF4-FFF2-40B4-BE49-F238E27FC236}">
                <a16:creationId xmlns:a16="http://schemas.microsoft.com/office/drawing/2014/main" id="{B5FD0084-34D5-8140-88CB-982EC0E7A9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18299" y="4907610"/>
            <a:ext cx="535926" cy="535926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5C843CA-7F2B-FA44-83B7-79766D8B9392}"/>
              </a:ext>
            </a:extLst>
          </p:cNvPr>
          <p:cNvGrpSpPr/>
          <p:nvPr/>
        </p:nvGrpSpPr>
        <p:grpSpPr>
          <a:xfrm>
            <a:off x="2132032" y="3855606"/>
            <a:ext cx="1285554" cy="1720820"/>
            <a:chOff x="2132032" y="3855606"/>
            <a:chExt cx="1285554" cy="1720820"/>
          </a:xfrm>
        </p:grpSpPr>
        <p:pic>
          <p:nvPicPr>
            <p:cNvPr id="14338" name="Picture 2" descr="Stickman, Strichmännchen, Cartoon">
              <a:extLst>
                <a:ext uri="{FF2B5EF4-FFF2-40B4-BE49-F238E27FC236}">
                  <a16:creationId xmlns:a16="http://schemas.microsoft.com/office/drawing/2014/main" id="{C3884BF3-427A-A246-BE86-CB4BF9BEEE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2032" y="3855606"/>
              <a:ext cx="1285554" cy="1720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Grafik 15" descr="{0} Silhouette">
              <a:extLst>
                <a:ext uri="{FF2B5EF4-FFF2-40B4-BE49-F238E27FC236}">
                  <a16:creationId xmlns:a16="http://schemas.microsoft.com/office/drawing/2014/main" id="{A8DF4976-C5E2-5147-A5AA-CBD2A6EA9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462608" y="4418671"/>
              <a:ext cx="616257" cy="6162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0000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55AC3F46-19FF-CE4D-AA3D-5D98FDED97FC}"/>
              </a:ext>
            </a:extLst>
          </p:cNvPr>
          <p:cNvSpPr txBox="1"/>
          <p:nvPr/>
        </p:nvSpPr>
        <p:spPr>
          <a:xfrm>
            <a:off x="3668048" y="3902791"/>
            <a:ext cx="1990227" cy="2308324"/>
          </a:xfrm>
          <a:prstGeom prst="rect">
            <a:avLst/>
          </a:prstGeom>
          <a:solidFill>
            <a:srgbClr val="AFD0CA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sz="1600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de-DE" sz="1600" u="sng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de-DE" sz="1600" u="sng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de-DE" sz="1600" u="sng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de-DE" sz="1600" u="sng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de-DE" sz="1600" u="sng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de-DE" sz="1600" u="sng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de-DE" sz="1600" u="sng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de-DE" sz="1600" u="sng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080A98A-D77E-E742-930F-034BC4675F0E}"/>
              </a:ext>
            </a:extLst>
          </p:cNvPr>
          <p:cNvSpPr txBox="1"/>
          <p:nvPr/>
        </p:nvSpPr>
        <p:spPr>
          <a:xfrm>
            <a:off x="1075320" y="3914779"/>
            <a:ext cx="7420498" cy="2308324"/>
          </a:xfrm>
          <a:prstGeom prst="rect">
            <a:avLst/>
          </a:prstGeom>
          <a:solidFill>
            <a:srgbClr val="AFD0CA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sz="1600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de-DE" sz="1600" u="sng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de-DE" sz="1600" u="sng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de-DE" sz="1600" u="sng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de-DE" sz="1600" u="sng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de-DE" sz="1600" u="sng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de-DE" sz="1600" u="sng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de-DE" sz="1600" u="sng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de-DE" sz="1600" u="sng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1D28DB2-C803-524A-B63C-1E1F3135B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238" y="2346764"/>
            <a:ext cx="7723425" cy="1556027"/>
          </a:xfrm>
        </p:spPr>
        <p:txBody>
          <a:bodyPr/>
          <a:lstStyle/>
          <a:p>
            <a:r>
              <a:rPr lang="de-DE"/>
              <a:t>Wie erreichst du deine Kunden?</a:t>
            </a:r>
          </a:p>
          <a:p>
            <a:r>
              <a:rPr lang="de-DE"/>
              <a:t>Wie kommunizierst du mit deinen Kunden?</a:t>
            </a:r>
          </a:p>
          <a:p>
            <a:r>
              <a:rPr lang="de-DE"/>
              <a:t>Was hast du konkret geplant um Kunden zu gewinnen und zu behalten?</a:t>
            </a:r>
          </a:p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5D6FE92-758C-CF4D-8D55-1D89EDD26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/>
              <a:t>Businessplan: Was muss rein?</a:t>
            </a:r>
            <a:br>
              <a:rPr lang="de-DE" sz="1600"/>
            </a:br>
            <a:r>
              <a:rPr lang="de-DE"/>
              <a:t>Vertrieb, Kommunikation und Marketingstrategie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E74686D-5798-7445-99DA-8F133BEC08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pic>
        <p:nvPicPr>
          <p:cNvPr id="7" name="Bildplatzhalter 13" descr="Ein Bild, das Flasche, draußen, Straße, sitzend enthält.&#10;&#10;Automatisch generierte Beschreibung">
            <a:extLst>
              <a:ext uri="{FF2B5EF4-FFF2-40B4-BE49-F238E27FC236}">
                <a16:creationId xmlns:a16="http://schemas.microsoft.com/office/drawing/2014/main" id="{A427CD87-87D9-0045-9790-BC11036C4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" b="624"/>
          <a:stretch>
            <a:fillRect/>
          </a:stretch>
        </p:blipFill>
        <p:spPr>
          <a:xfrm>
            <a:off x="6215605" y="3978450"/>
            <a:ext cx="1990227" cy="2157006"/>
          </a:xfrm>
          <a:custGeom>
            <a:avLst/>
            <a:gdLst>
              <a:gd name="connsiteX0" fmla="*/ 0 w 2442949"/>
              <a:gd name="connsiteY0" fmla="*/ 0 h 2647666"/>
              <a:gd name="connsiteX1" fmla="*/ 2442949 w 2442949"/>
              <a:gd name="connsiteY1" fmla="*/ 0 h 2647666"/>
              <a:gd name="connsiteX2" fmla="*/ 2442949 w 2442949"/>
              <a:gd name="connsiteY2" fmla="*/ 2647666 h 2647666"/>
              <a:gd name="connsiteX3" fmla="*/ 0 w 2442949"/>
              <a:gd name="connsiteY3" fmla="*/ 2647666 h 2647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2949" h="2647666">
                <a:moveTo>
                  <a:pt x="0" y="0"/>
                </a:moveTo>
                <a:lnTo>
                  <a:pt x="2442949" y="0"/>
                </a:lnTo>
                <a:lnTo>
                  <a:pt x="2442949" y="2647666"/>
                </a:lnTo>
                <a:lnTo>
                  <a:pt x="0" y="2647666"/>
                </a:lnTo>
                <a:close/>
              </a:path>
            </a:pathLst>
          </a:custGeom>
        </p:spPr>
      </p:pic>
      <p:pic>
        <p:nvPicPr>
          <p:cNvPr id="8" name="Bildplatzhalter 18" descr="Ein Bild, das drinnen, klein, Spielzeug, Tisch enthält.&#10;&#10;Automatisch generierte Beschreibung">
            <a:extLst>
              <a:ext uri="{FF2B5EF4-FFF2-40B4-BE49-F238E27FC236}">
                <a16:creationId xmlns:a16="http://schemas.microsoft.com/office/drawing/2014/main" id="{AC148066-61EC-7B4F-B9F5-3F93BA6CD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6" r="24766"/>
          <a:stretch>
            <a:fillRect/>
          </a:stretch>
        </p:blipFill>
        <p:spPr>
          <a:xfrm>
            <a:off x="3921209" y="4051139"/>
            <a:ext cx="1483904" cy="1960576"/>
          </a:xfrm>
          <a:custGeom>
            <a:avLst/>
            <a:gdLst>
              <a:gd name="connsiteX0" fmla="*/ 0 w 2442949"/>
              <a:gd name="connsiteY0" fmla="*/ 0 h 3227695"/>
              <a:gd name="connsiteX1" fmla="*/ 2442949 w 2442949"/>
              <a:gd name="connsiteY1" fmla="*/ 0 h 3227695"/>
              <a:gd name="connsiteX2" fmla="*/ 2442949 w 2442949"/>
              <a:gd name="connsiteY2" fmla="*/ 3227695 h 3227695"/>
              <a:gd name="connsiteX3" fmla="*/ 0 w 2442949"/>
              <a:gd name="connsiteY3" fmla="*/ 3227695 h 3227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2949" h="3227695">
                <a:moveTo>
                  <a:pt x="0" y="0"/>
                </a:moveTo>
                <a:lnTo>
                  <a:pt x="2442949" y="0"/>
                </a:lnTo>
                <a:lnTo>
                  <a:pt x="2442949" y="3227695"/>
                </a:lnTo>
                <a:lnTo>
                  <a:pt x="0" y="3227695"/>
                </a:lnTo>
                <a:close/>
              </a:path>
            </a:pathLst>
          </a:custGeom>
        </p:spPr>
      </p:pic>
      <p:pic>
        <p:nvPicPr>
          <p:cNvPr id="9" name="Bildplatzhalter 11" descr="Ein Bild, das draußen, gehen, Straße, Gebäude enthält.&#10;&#10;Automatisch generierte Beschreibung">
            <a:extLst>
              <a:ext uri="{FF2B5EF4-FFF2-40B4-BE49-F238E27FC236}">
                <a16:creationId xmlns:a16="http://schemas.microsoft.com/office/drawing/2014/main" id="{542AA074-F8B6-474E-95EF-170D4FD19D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7" r="25397"/>
          <a:stretch>
            <a:fillRect/>
          </a:stretch>
        </p:blipFill>
        <p:spPr>
          <a:xfrm>
            <a:off x="1325235" y="4051139"/>
            <a:ext cx="1490398" cy="201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93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1D28DB2-C803-524A-B63C-1E1F3135B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  <a:p>
            <a:r>
              <a:rPr lang="de-DE" b="1"/>
              <a:t>Welche externen Schlüsselpartner brauchst du?</a:t>
            </a:r>
            <a:br>
              <a:rPr lang="de-DE"/>
            </a:br>
            <a:r>
              <a:rPr lang="de-DE"/>
              <a:t>•    Was können andere besser und wer ist das?</a:t>
            </a:r>
            <a:br>
              <a:rPr lang="de-DE"/>
            </a:br>
            <a:r>
              <a:rPr lang="de-DE"/>
              <a:t>•    Welchen Nutzen haben deine Partner davon, mit dir zu arbeiten?</a:t>
            </a:r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5D6FE92-758C-CF4D-8D55-1D89EDD26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/>
              <a:t>Businessplan: Was muss rein?</a:t>
            </a:r>
            <a:br>
              <a:rPr lang="de-DE" sz="1600"/>
            </a:br>
            <a:r>
              <a:rPr lang="de-DE"/>
              <a:t>Schlüsselpartner &amp; Netzwerke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E74686D-5798-7445-99DA-8F133BEC08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pic>
        <p:nvPicPr>
          <p:cNvPr id="15362" name="Picture 2" descr="Netzwerk, Sozial, Abstrakt">
            <a:extLst>
              <a:ext uri="{FF2B5EF4-FFF2-40B4-BE49-F238E27FC236}">
                <a16:creationId xmlns:a16="http://schemas.microsoft.com/office/drawing/2014/main" id="{EBD8A2DB-18F8-C043-991E-CAEBAE76E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566" y="3479169"/>
            <a:ext cx="4514128" cy="150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A9B7BA7-83E0-6947-8E5C-B8645135AEB7}"/>
              </a:ext>
            </a:extLst>
          </p:cNvPr>
          <p:cNvSpPr txBox="1"/>
          <p:nvPr/>
        </p:nvSpPr>
        <p:spPr>
          <a:xfrm>
            <a:off x="6165308" y="4707611"/>
            <a:ext cx="2311400" cy="160043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1400">
                <a:solidFill>
                  <a:schemeClr val="bg2">
                    <a:lumMod val="75000"/>
                  </a:schemeClr>
                </a:solidFill>
                <a:latin typeface="+mj-lt"/>
              </a:rPr>
              <a:t>Welche Partnerschaft muss vertraglich geregelt werden?</a:t>
            </a:r>
          </a:p>
          <a:p>
            <a:endParaRPr lang="de-DE" sz="1400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de-DE" sz="1400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de-DE" sz="1400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de-DE" sz="1400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de-DE" sz="1400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8194" name="Picture 2" descr="Treffen, Beziehung, Geschäft, Abschluss">
            <a:extLst>
              <a:ext uri="{FF2B5EF4-FFF2-40B4-BE49-F238E27FC236}">
                <a16:creationId xmlns:a16="http://schemas.microsoft.com/office/drawing/2014/main" id="{2D9E3E53-1169-0F47-9681-6B16ACC9D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568" y="5226267"/>
            <a:ext cx="1452880" cy="103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406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5D6FE92-758C-CF4D-8D55-1D89EDD26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/>
              <a:t>Businessplan: Was muss rein?</a:t>
            </a:r>
            <a:br>
              <a:rPr lang="de-DE" sz="1600"/>
            </a:br>
            <a:r>
              <a:rPr lang="de-DE"/>
              <a:t>Markt, Wettbewerb und Standort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E74686D-5798-7445-99DA-8F133BEC08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1927691-61B2-0F4F-875D-6ADEEC1EB14B}"/>
              </a:ext>
            </a:extLst>
          </p:cNvPr>
          <p:cNvSpPr txBox="1"/>
          <p:nvPr/>
        </p:nvSpPr>
        <p:spPr>
          <a:xfrm>
            <a:off x="3909398" y="4025716"/>
            <a:ext cx="2188117" cy="227754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1400" b="1">
                <a:solidFill>
                  <a:schemeClr val="bg2">
                    <a:lumMod val="75000"/>
                  </a:schemeClr>
                </a:solidFill>
                <a:latin typeface="+mj-lt"/>
              </a:rPr>
              <a:t>Tipp:</a:t>
            </a:r>
            <a:r>
              <a:rPr lang="de-DE" sz="1400">
                <a:solidFill>
                  <a:schemeClr val="bg2">
                    <a:lumMod val="75000"/>
                  </a:schemeClr>
                </a:solidFill>
                <a:latin typeface="+mj-lt"/>
              </a:rPr>
              <a:t> </a:t>
            </a:r>
          </a:p>
          <a:p>
            <a:r>
              <a:rPr lang="de-DE" sz="1400">
                <a:solidFill>
                  <a:schemeClr val="bg2">
                    <a:lumMod val="75000"/>
                  </a:schemeClr>
                </a:solidFill>
                <a:latin typeface="+mj-lt"/>
              </a:rPr>
              <a:t>Informier dich darüber, was die anderen Mitbewerber in deiner Branche machen. Lese  z.B. einen Branchenbrief oder einen Betriebsvergleich! Wer sind die Wettbewerber in deiner Nähe?</a:t>
            </a:r>
          </a:p>
          <a:p>
            <a:pPr marL="342900" indent="-342900">
              <a:buFontTx/>
              <a:buChar char="-"/>
            </a:pPr>
            <a:endParaRPr lang="de-DE" sz="1600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6CC2BFA5-3C4F-A143-ADE5-D849F0843B51}"/>
              </a:ext>
            </a:extLst>
          </p:cNvPr>
          <p:cNvSpPr txBox="1">
            <a:spLocks/>
          </p:cNvSpPr>
          <p:nvPr/>
        </p:nvSpPr>
        <p:spPr bwMode="auto">
          <a:xfrm>
            <a:off x="660038" y="2220836"/>
            <a:ext cx="3148447" cy="4082427"/>
          </a:xfrm>
          <a:prstGeom prst="rect">
            <a:avLst/>
          </a:prstGeom>
          <a:solidFill>
            <a:srgbClr val="AFD0CA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0000" indent="-180000" algn="l" defTabSz="957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99CACA"/>
              </a:buClr>
              <a:buFont typeface="Wingdings" pitchFamily="2" charset="2"/>
              <a:buChar char="§"/>
              <a:defRPr lang="de-DE" sz="1800" kern="1200" baseline="0" dirty="0" smtClean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540000" indent="-360000" algn="l" defTabSz="957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99CACA"/>
              </a:buClr>
              <a:buFont typeface="Arial" pitchFamily="34" charset="0"/>
              <a:buChar char="→"/>
              <a:defRPr lang="de-DE" sz="1800" kern="1200" baseline="0" dirty="0" smtClean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809625" indent="-269875" algn="l" defTabSz="957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99C9C9"/>
              </a:buClr>
              <a:buFont typeface="Arial" charset="0"/>
              <a:buChar char="»"/>
              <a:defRPr baseline="0">
                <a:solidFill>
                  <a:srgbClr val="606060"/>
                </a:solidFill>
                <a:latin typeface="Calibri Light" panose="020F0302020204030204" pitchFamily="34" charset="0"/>
              </a:defRPr>
            </a:lvl3pPr>
            <a:lvl4pPr marL="1676400" indent="-239713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810000" indent="-270000" algn="l" defTabSz="957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99CACA"/>
              </a:buClr>
              <a:buFont typeface="Arial" pitchFamily="34" charset="0"/>
              <a:buChar char="»"/>
              <a:defRPr lang="de-DE" sz="1800" kern="1200" baseline="0" dirty="0" smtClean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6114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686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5258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9830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1600" b="1"/>
              <a:t>Markt und Wettbewerb:</a:t>
            </a:r>
            <a:br>
              <a:rPr lang="de-DE" sz="1600"/>
            </a:br>
            <a:r>
              <a:rPr lang="de-DE" sz="1600"/>
              <a:t>•    Wer sind deine Wettbewerber bzw. welche Konkurrenzprodukte gibt es?</a:t>
            </a:r>
            <a:br>
              <a:rPr lang="de-DE" sz="1600"/>
            </a:br>
            <a:r>
              <a:rPr lang="de-DE" sz="1600"/>
              <a:t>•    Wie unterscheidet sich dein Unternehmen / dein Angebot von deinen Wettbewerbern?</a:t>
            </a:r>
            <a:br>
              <a:rPr lang="de-DE" sz="1600"/>
            </a:br>
            <a:r>
              <a:rPr lang="de-DE" sz="1600"/>
              <a:t>•    Wie groß ist der Markt?</a:t>
            </a:r>
            <a:br>
              <a:rPr lang="de-DE"/>
            </a:br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11" name="Inhaltsplatzhalter 1">
            <a:extLst>
              <a:ext uri="{FF2B5EF4-FFF2-40B4-BE49-F238E27FC236}">
                <a16:creationId xmlns:a16="http://schemas.microsoft.com/office/drawing/2014/main" id="{AAFD0EA3-7797-D542-B518-24AFCE849C43}"/>
              </a:ext>
            </a:extLst>
          </p:cNvPr>
          <p:cNvSpPr txBox="1">
            <a:spLocks/>
          </p:cNvSpPr>
          <p:nvPr/>
        </p:nvSpPr>
        <p:spPr bwMode="auto">
          <a:xfrm>
            <a:off x="6188550" y="2220836"/>
            <a:ext cx="3148447" cy="4082427"/>
          </a:xfrm>
          <a:prstGeom prst="rect">
            <a:avLst/>
          </a:prstGeom>
          <a:solidFill>
            <a:srgbClr val="AFD0CA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0000" indent="-180000" algn="l" defTabSz="957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99CACA"/>
              </a:buClr>
              <a:buFont typeface="Wingdings" pitchFamily="2" charset="2"/>
              <a:buChar char="§"/>
              <a:defRPr lang="de-DE" sz="1800" kern="1200" baseline="0" dirty="0" smtClean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540000" indent="-360000" algn="l" defTabSz="957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99CACA"/>
              </a:buClr>
              <a:buFont typeface="Arial" pitchFamily="34" charset="0"/>
              <a:buChar char="→"/>
              <a:defRPr lang="de-DE" sz="1800" kern="1200" baseline="0" dirty="0" smtClean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809625" indent="-269875" algn="l" defTabSz="957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99C9C9"/>
              </a:buClr>
              <a:buFont typeface="Arial" charset="0"/>
              <a:buChar char="»"/>
              <a:defRPr baseline="0">
                <a:solidFill>
                  <a:srgbClr val="606060"/>
                </a:solidFill>
                <a:latin typeface="Calibri Light" panose="020F0302020204030204" pitchFamily="34" charset="0"/>
              </a:defRPr>
            </a:lvl3pPr>
            <a:lvl4pPr marL="1676400" indent="-239713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810000" indent="-270000" algn="l" defTabSz="957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99CACA"/>
              </a:buClr>
              <a:buFont typeface="Arial" pitchFamily="34" charset="0"/>
              <a:buChar char="»"/>
              <a:defRPr lang="de-DE" sz="1800" kern="1200" baseline="0" dirty="0" smtClean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6114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686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5258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9830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1600" b="1"/>
              <a:t>Standort</a:t>
            </a:r>
            <a:br>
              <a:rPr lang="de-DE" sz="1600"/>
            </a:br>
            <a:r>
              <a:rPr lang="de-DE" sz="1600"/>
              <a:t>•    An welchem Standort willst du dein Vorhaben realisieren?</a:t>
            </a:r>
            <a:br>
              <a:rPr lang="de-DE" sz="1600"/>
            </a:br>
            <a:r>
              <a:rPr lang="de-DE" sz="1600"/>
              <a:t>•    Was zeichnet den Standort deines Unternehmens aus?</a:t>
            </a:r>
            <a:br>
              <a:rPr lang="de-DE" sz="1600"/>
            </a:br>
            <a:r>
              <a:rPr lang="de-DE" sz="1600"/>
              <a:t>•    Welche Räumlichkeiten stehen dir zur Verfügung?</a:t>
            </a:r>
          </a:p>
          <a:p>
            <a:pPr marL="0" indent="0">
              <a:buNone/>
            </a:pPr>
            <a:br>
              <a:rPr lang="de-DE"/>
            </a:br>
            <a:endParaRPr lang="de-DE"/>
          </a:p>
          <a:p>
            <a:endParaRPr lang="de-DE"/>
          </a:p>
          <a:p>
            <a:endParaRPr lang="de-DE"/>
          </a:p>
        </p:txBody>
      </p:sp>
      <p:pic>
        <p:nvPicPr>
          <p:cNvPr id="2056" name="Picture 8" descr="Ulm, Kirche, Bauwerk, Münster">
            <a:extLst>
              <a:ext uri="{FF2B5EF4-FFF2-40B4-BE49-F238E27FC236}">
                <a16:creationId xmlns:a16="http://schemas.microsoft.com/office/drawing/2014/main" id="{E3D549FD-7B63-E640-A4F9-57E0EA045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381" y="4544261"/>
            <a:ext cx="2444784" cy="162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tandort, Position, Stelle">
            <a:extLst>
              <a:ext uri="{FF2B5EF4-FFF2-40B4-BE49-F238E27FC236}">
                <a16:creationId xmlns:a16="http://schemas.microsoft.com/office/drawing/2014/main" id="{2268E2E5-2E01-C14F-B8E7-71BBE99D9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580" y="3870033"/>
            <a:ext cx="502570" cy="68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arkt, Marktplatz, Kaufen, Messe">
            <a:extLst>
              <a:ext uri="{FF2B5EF4-FFF2-40B4-BE49-F238E27FC236}">
                <a16:creationId xmlns:a16="http://schemas.microsoft.com/office/drawing/2014/main" id="{93E13CB8-A33C-B540-B379-9DDD4D155F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63"/>
          <a:stretch/>
        </p:blipFill>
        <p:spPr bwMode="auto">
          <a:xfrm>
            <a:off x="804876" y="4243640"/>
            <a:ext cx="2188117" cy="160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ieger, Siegertreppe, Olympische Spiele">
            <a:extLst>
              <a:ext uri="{FF2B5EF4-FFF2-40B4-BE49-F238E27FC236}">
                <a16:creationId xmlns:a16="http://schemas.microsoft.com/office/drawing/2014/main" id="{776B061A-7292-1845-9A11-0FCED4A31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382" y="5011860"/>
            <a:ext cx="1162257" cy="116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027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5D6FE92-758C-CF4D-8D55-1D89EDD26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/>
              <a:t>Businessplan: Was muss rein?</a:t>
            </a:r>
            <a:br>
              <a:rPr lang="de-DE" sz="1600"/>
            </a:br>
            <a:r>
              <a:rPr lang="de-DE"/>
              <a:t>Rechtsform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E74686D-5798-7445-99DA-8F133BEC08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7288F8E-BA09-AD43-BEEF-CDC5F9547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8" b="-1424"/>
          <a:stretch/>
        </p:blipFill>
        <p:spPr bwMode="auto">
          <a:xfrm>
            <a:off x="1913286" y="2124001"/>
            <a:ext cx="4816699" cy="353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B868150-65D2-144D-B8C7-67671E98965B}"/>
              </a:ext>
            </a:extLst>
          </p:cNvPr>
          <p:cNvSpPr txBox="1"/>
          <p:nvPr/>
        </p:nvSpPr>
        <p:spPr>
          <a:xfrm>
            <a:off x="6534913" y="4627928"/>
            <a:ext cx="2188117" cy="163121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1400">
                <a:solidFill>
                  <a:schemeClr val="bg1">
                    <a:lumMod val="50000"/>
                  </a:schemeClr>
                </a:solidFill>
                <a:latin typeface="+mj-lt"/>
              </a:rPr>
              <a:t>Du musst entscheiden, welche Rechtsform dein Unternehmen haben soll. Lass dich vor der Entscheidung dazu </a:t>
            </a:r>
            <a:r>
              <a:rPr lang="de-DE" sz="1400" b="1">
                <a:solidFill>
                  <a:schemeClr val="bg1">
                    <a:lumMod val="50000"/>
                  </a:schemeClr>
                </a:solidFill>
                <a:latin typeface="+mj-lt"/>
              </a:rPr>
              <a:t>umfassend</a:t>
            </a:r>
            <a:r>
              <a:rPr lang="de-DE" sz="1400">
                <a:solidFill>
                  <a:schemeClr val="bg1">
                    <a:lumMod val="50000"/>
                  </a:schemeClr>
                </a:solidFill>
                <a:latin typeface="+mj-lt"/>
              </a:rPr>
              <a:t> beraten. </a:t>
            </a:r>
          </a:p>
          <a:p>
            <a:pPr marL="342900" indent="-342900">
              <a:buFontTx/>
              <a:buChar char="-"/>
            </a:pPr>
            <a:endParaRPr lang="de-DE" sz="1600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7777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CE4CDDAA-3267-8049-AC81-08361F38D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367" y="1782170"/>
            <a:ext cx="2125377" cy="4563485"/>
          </a:xfrm>
          <a:prstGeom prst="rect">
            <a:avLst/>
          </a:prstGeom>
          <a:solidFill>
            <a:srgbClr val="AFD0CA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 sz="18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itel 7"/>
          <p:cNvSpPr>
            <a:spLocks noGrp="1"/>
          </p:cNvSpPr>
          <p:nvPr>
            <p:ph type="title"/>
          </p:nvPr>
        </p:nvSpPr>
        <p:spPr>
          <a:xfrm>
            <a:off x="702873" y="1029405"/>
            <a:ext cx="7723187" cy="822325"/>
          </a:xfrm>
        </p:spPr>
        <p:txBody>
          <a:bodyPr/>
          <a:lstStyle/>
          <a:p>
            <a:r>
              <a:rPr lang="de-DE" b="0">
                <a:solidFill>
                  <a:srgbClr val="98CAC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Wer sind wir?</a:t>
            </a:r>
            <a:endParaRPr b="0">
              <a:solidFill>
                <a:srgbClr val="98CAC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Foliennummernplatzhalter 7"/>
          <p:cNvSpPr>
            <a:spLocks noGrp="1"/>
          </p:cNvSpPr>
          <p:nvPr>
            <p:ph type="sldNum" sz="quarter" idx="10"/>
          </p:nvPr>
        </p:nvSpPr>
        <p:spPr>
          <a:xfrm>
            <a:off x="7356475" y="6403975"/>
            <a:ext cx="2311400" cy="365125"/>
          </a:xfr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759C568-0496-43C5-94E1-024BC5BA41B4}" type="slidenum">
              <a:rPr lang="de-DE"/>
              <a:pPr>
                <a:defRPr/>
              </a:pPr>
              <a:t>2</a:t>
            </a:fld>
            <a:endParaRPr lang="de-DE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C728AB2-53B6-354E-9AFF-7C2C1567B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06" y="1921290"/>
            <a:ext cx="1630697" cy="148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fik 1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2859811-EA04-FC42-A677-B8D6800136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326" y="3988394"/>
            <a:ext cx="1712282" cy="861938"/>
          </a:xfrm>
          <a:prstGeom prst="rect">
            <a:avLst/>
          </a:prstGeom>
        </p:spPr>
      </p:pic>
      <p:pic>
        <p:nvPicPr>
          <p:cNvPr id="18" name="Grafik 17" descr="Ein Bild, das Zeichnung, Schild, Uhr enthält.&#10;&#10;Automatisch generierte Beschreibung">
            <a:extLst>
              <a:ext uri="{FF2B5EF4-FFF2-40B4-BE49-F238E27FC236}">
                <a16:creationId xmlns:a16="http://schemas.microsoft.com/office/drawing/2014/main" id="{536C4CCC-52A3-1A4F-AA7C-F53C07CF1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326" y="1736826"/>
            <a:ext cx="3648149" cy="636422"/>
          </a:xfrm>
          <a:prstGeom prst="rect">
            <a:avLst/>
          </a:prstGeom>
        </p:spPr>
      </p:pic>
      <p:pic>
        <p:nvPicPr>
          <p:cNvPr id="2054" name="Picture 6" descr="dsc_2215_klein">
            <a:extLst>
              <a:ext uri="{FF2B5EF4-FFF2-40B4-BE49-F238E27FC236}">
                <a16:creationId xmlns:a16="http://schemas.microsoft.com/office/drawing/2014/main" id="{A3F994DE-82C8-0848-9F92-8EE23168CE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05"/>
          <a:stretch/>
        </p:blipFill>
        <p:spPr bwMode="auto">
          <a:xfrm>
            <a:off x="938193" y="3886052"/>
            <a:ext cx="1630697" cy="178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Inhaltsplatzhalter 1">
            <a:extLst>
              <a:ext uri="{FF2B5EF4-FFF2-40B4-BE49-F238E27FC236}">
                <a16:creationId xmlns:a16="http://schemas.microsoft.com/office/drawing/2014/main" id="{5771079D-B78D-204B-B6A6-597141BA2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4170" y="4850332"/>
            <a:ext cx="4668802" cy="1486215"/>
          </a:xfrm>
          <a:solidFill>
            <a:srgbClr val="AFD0CA"/>
          </a:solidFill>
          <a:ln>
            <a:solidFill>
              <a:srgbClr val="98CACA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de-DE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Wir unterstützen Migrantinnen und Migranten in Deutschland, wenn es um Selbstständigkeit und Business-Ideen geht und geben euch die Informationen, die ihr braucht, um damit anzufangen. </a:t>
            </a:r>
          </a:p>
          <a:p>
            <a:pPr marL="0" indent="0">
              <a:buNone/>
            </a:pPr>
            <a:endParaRPr lang="en-US" sz="20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FD07659-3924-2845-BFDF-C9A964E7E8B6}"/>
              </a:ext>
            </a:extLst>
          </p:cNvPr>
          <p:cNvSpPr txBox="1"/>
          <p:nvPr/>
        </p:nvSpPr>
        <p:spPr>
          <a:xfrm>
            <a:off x="938193" y="3350263"/>
            <a:ext cx="227291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1800">
                <a:solidFill>
                  <a:schemeClr val="bg1">
                    <a:lumMod val="50000"/>
                  </a:schemeClr>
                </a:solidFill>
                <a:latin typeface="Calibri Light"/>
                <a:cs typeface="Calibri Light"/>
              </a:rPr>
              <a:t>Nicola </a:t>
            </a:r>
            <a:r>
              <a:rPr lang="de-DE" sz="1800" err="1">
                <a:solidFill>
                  <a:schemeClr val="bg1">
                    <a:lumMod val="50000"/>
                  </a:schemeClr>
                </a:solidFill>
                <a:latin typeface="Calibri Light"/>
                <a:cs typeface="Calibri Light"/>
              </a:rPr>
              <a:t>Deuticke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2D80C60E-2085-8B47-B409-4A488312CD2D}"/>
              </a:ext>
            </a:extLst>
          </p:cNvPr>
          <p:cNvSpPr txBox="1"/>
          <p:nvPr/>
        </p:nvSpPr>
        <p:spPr>
          <a:xfrm>
            <a:off x="992706" y="5641199"/>
            <a:ext cx="2272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Teresa Merz</a:t>
            </a:r>
          </a:p>
        </p:txBody>
      </p:sp>
      <p:sp>
        <p:nvSpPr>
          <p:cNvPr id="25" name="Inhaltsplatzhalter 1">
            <a:extLst>
              <a:ext uri="{FF2B5EF4-FFF2-40B4-BE49-F238E27FC236}">
                <a16:creationId xmlns:a16="http://schemas.microsoft.com/office/drawing/2014/main" id="{C44A9F4D-7938-E648-A7D7-D0BD63C0400A}"/>
              </a:ext>
            </a:extLst>
          </p:cNvPr>
          <p:cNvSpPr txBox="1">
            <a:spLocks/>
          </p:cNvSpPr>
          <p:nvPr/>
        </p:nvSpPr>
        <p:spPr bwMode="auto">
          <a:xfrm>
            <a:off x="4144170" y="2303783"/>
            <a:ext cx="4668802" cy="1486215"/>
          </a:xfrm>
          <a:prstGeom prst="rect">
            <a:avLst/>
          </a:prstGeom>
          <a:solidFill>
            <a:srgbClr val="AFD0CA"/>
          </a:solidFill>
          <a:ln w="9525">
            <a:solidFill>
              <a:srgbClr val="98CACA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0000" indent="-180000" algn="l" defTabSz="957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99CACA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540000" indent="-360000" algn="l" defTabSz="957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99CACA"/>
              </a:buClr>
              <a:buFont typeface="Arial" pitchFamily="34" charset="0"/>
              <a:buChar char="→"/>
              <a:defRPr lang="de-DE" sz="1800" kern="12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2pPr>
            <a:lvl3pPr marL="809625" indent="-269875" algn="l" defTabSz="957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99C9C9"/>
              </a:buClr>
              <a:buFont typeface="Arial" charset="0"/>
              <a:buChar char="»"/>
              <a:defRPr>
                <a:solidFill>
                  <a:srgbClr val="606060"/>
                </a:solidFill>
                <a:latin typeface="+mn-lt"/>
              </a:defRPr>
            </a:lvl3pPr>
            <a:lvl4pPr marL="1676400" indent="-239713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810000" indent="-270000" algn="l" defTabSz="957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99CACA"/>
              </a:buClr>
              <a:buFont typeface="Arial" pitchFamily="34" charset="0"/>
              <a:buChar char="»"/>
              <a:defRPr lang="de-DE" sz="1800" kern="12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5pPr>
            <a:lvl6pPr marL="26114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686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5258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9830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Wir sind eine Brücke für Menschen. Wir verwirklichen Inklusion, soziales Unternehmertum und Entwicklungszusammenarbeit in verschiedensten Projekten. </a:t>
            </a:r>
          </a:p>
          <a:p>
            <a:pPr marL="0" indent="0">
              <a:buFont typeface="Wingdings" pitchFamily="2" charset="2"/>
              <a:buNone/>
            </a:pPr>
            <a:endParaRPr lang="de-DE" sz="20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284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1D28DB2-C803-524A-B63C-1E1F3135B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9705" indent="-179705"/>
            <a:r>
              <a:rPr lang="de-DE" b="1"/>
              <a:t>Kostenplanung</a:t>
            </a:r>
            <a:r>
              <a:rPr lang="de-DE"/>
              <a:t>: Wofür gibst du Geld aus?</a:t>
            </a:r>
          </a:p>
          <a:p>
            <a:pPr marL="179705" indent="-179705"/>
            <a:r>
              <a:rPr lang="de-DE" b="1">
                <a:latin typeface="+mj-lt"/>
                <a:cs typeface="Arial"/>
              </a:rPr>
              <a:t>Kapitalbedarf: </a:t>
            </a:r>
            <a:r>
              <a:rPr lang="de-DE">
                <a:latin typeface="+mj-lt"/>
                <a:cs typeface="Arial"/>
              </a:rPr>
              <a:t>Wofür benötigst du Geld und wie viel? Woher soll das Geld kommen?</a:t>
            </a:r>
          </a:p>
          <a:p>
            <a:pPr marL="179705" indent="-179705"/>
            <a:r>
              <a:rPr lang="de-DE" b="1">
                <a:latin typeface="+mj-lt"/>
                <a:cs typeface="Arial"/>
              </a:rPr>
              <a:t>Umsatzplanung</a:t>
            </a:r>
            <a:r>
              <a:rPr lang="de-DE">
                <a:latin typeface="+mj-lt"/>
                <a:cs typeface="Arial"/>
              </a:rPr>
              <a:t>: Wofür und wann fließt Geld an dich?</a:t>
            </a:r>
          </a:p>
          <a:p>
            <a:pPr marL="179705" indent="-179705"/>
            <a:r>
              <a:rPr lang="de-DE" b="1">
                <a:latin typeface="+mj-lt"/>
                <a:cs typeface="Arial"/>
              </a:rPr>
              <a:t>Liquiditätsplanung</a:t>
            </a:r>
            <a:r>
              <a:rPr lang="de-DE">
                <a:latin typeface="+mj-lt"/>
                <a:cs typeface="Arial"/>
              </a:rPr>
              <a:t>: Wie entwickelt sich dein Kontostand?</a:t>
            </a:r>
          </a:p>
          <a:p>
            <a:pPr marL="179705" indent="-179705"/>
            <a:r>
              <a:rPr lang="de-DE" b="1">
                <a:latin typeface="+mj-lt"/>
                <a:cs typeface="Arial"/>
              </a:rPr>
              <a:t>Rentabilitätsplanung: </a:t>
            </a:r>
            <a:r>
              <a:rPr lang="de-DE">
                <a:latin typeface="+mj-lt"/>
                <a:cs typeface="Arial"/>
              </a:rPr>
              <a:t>Wie viel Gewinn machst du?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5D6FE92-758C-CF4D-8D55-1D89EDD26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/>
              <a:t>Businessplan: Was muss rein?</a:t>
            </a:r>
            <a:br>
              <a:rPr lang="de-DE" sz="1600"/>
            </a:br>
            <a:r>
              <a:rPr lang="de-DE"/>
              <a:t>Finanzplan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E74686D-5798-7445-99DA-8F133BEC08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07307A9-78B7-414D-9074-331F5089146F}"/>
              </a:ext>
            </a:extLst>
          </p:cNvPr>
          <p:cNvSpPr txBox="1"/>
          <p:nvPr/>
        </p:nvSpPr>
        <p:spPr>
          <a:xfrm>
            <a:off x="6577456" y="4174158"/>
            <a:ext cx="2508487" cy="11695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1400" b="1">
                <a:solidFill>
                  <a:schemeClr val="bg1">
                    <a:lumMod val="50000"/>
                  </a:schemeClr>
                </a:solidFill>
                <a:latin typeface="+mj-lt"/>
              </a:rPr>
              <a:t>Wie viel musst du einnehmen, um deine Kosten zu decken und genügend Gewinn für dich zu erzielen?</a:t>
            </a:r>
          </a:p>
          <a:p>
            <a:endParaRPr lang="de-DE" sz="1400" b="1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8706FDD-F54E-7348-B7A1-FF12AE713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942" y="4215570"/>
            <a:ext cx="3718306" cy="2206195"/>
          </a:xfrm>
          <a:prstGeom prst="rect">
            <a:avLst/>
          </a:prstGeom>
        </p:spPr>
      </p:pic>
      <p:pic>
        <p:nvPicPr>
          <p:cNvPr id="8" name="Grafik 7" descr="Ausrufezeichen mit einfarbiger Füllung">
            <a:extLst>
              <a:ext uri="{FF2B5EF4-FFF2-40B4-BE49-F238E27FC236}">
                <a16:creationId xmlns:a16="http://schemas.microsoft.com/office/drawing/2014/main" id="{9387F98A-1DB3-F641-9FCB-0B72C5F09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54248" y="4146016"/>
            <a:ext cx="914400" cy="9144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97CDFDE-5B69-434B-8E0C-60246C0B0186}"/>
              </a:ext>
            </a:extLst>
          </p:cNvPr>
          <p:cNvSpPr/>
          <p:nvPr/>
        </p:nvSpPr>
        <p:spPr>
          <a:xfrm>
            <a:off x="7474110" y="5202244"/>
            <a:ext cx="2076129" cy="1057740"/>
          </a:xfrm>
          <a:prstGeom prst="ellipse">
            <a:avLst/>
          </a:prstGeom>
          <a:solidFill>
            <a:srgbClr val="AFD0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>
                <a:solidFill>
                  <a:srgbClr val="FF0000"/>
                </a:solidFill>
                <a:latin typeface="+mj-lt"/>
              </a:rPr>
              <a:t>Realitätscheck: Funktioniert meine Idee auch finanziell?! </a:t>
            </a:r>
          </a:p>
        </p:txBody>
      </p:sp>
    </p:spTree>
    <p:extLst>
      <p:ext uri="{BB962C8B-B14F-4D97-AF65-F5344CB8AC3E}">
        <p14:creationId xmlns:p14="http://schemas.microsoft.com/office/powerpoint/2010/main" val="3783634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C15F6924-6E63-B04A-A5FA-98AA0E7002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6875900"/>
              </p:ext>
            </p:extLst>
          </p:nvPr>
        </p:nvGraphicFramePr>
        <p:xfrm>
          <a:off x="809627" y="2148840"/>
          <a:ext cx="7723186" cy="25603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42624">
                  <a:extLst>
                    <a:ext uri="{9D8B030D-6E8A-4147-A177-3AD203B41FA5}">
                      <a16:colId xmlns:a16="http://schemas.microsoft.com/office/drawing/2014/main" val="1659416460"/>
                    </a:ext>
                  </a:extLst>
                </a:gridCol>
                <a:gridCol w="5680562">
                  <a:extLst>
                    <a:ext uri="{9D8B030D-6E8A-4147-A177-3AD203B41FA5}">
                      <a16:colId xmlns:a16="http://schemas.microsoft.com/office/drawing/2014/main" val="33857738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b="0" i="0">
                          <a:solidFill>
                            <a:schemeClr val="bg1"/>
                          </a:solidFill>
                          <a:latin typeface="+mj-lt"/>
                        </a:rPr>
                        <a:t>09.02.2021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i="0">
                          <a:solidFill>
                            <a:schemeClr val="bg1"/>
                          </a:solidFill>
                          <a:latin typeface="+mj-lt"/>
                        </a:rPr>
                        <a:t>Elevator Pitch und Businessplan Übersicht </a:t>
                      </a:r>
                    </a:p>
                    <a:p>
                      <a:endParaRPr lang="de-DE" b="1" i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1148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>
                          <a:latin typeface="+mj-lt"/>
                        </a:rPr>
                        <a:t>11.02.2021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>
                          <a:latin typeface="+mj-lt"/>
                        </a:rPr>
                        <a:t>USP, Kunden und Wettbewerb</a:t>
                      </a:r>
                    </a:p>
                    <a:p>
                      <a:endParaRPr lang="de-DE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217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0">
                          <a:latin typeface="+mj-lt"/>
                        </a:rPr>
                        <a:t>16.02.2021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>
                          <a:latin typeface="+mj-lt"/>
                        </a:rPr>
                        <a:t>Rechtsformen und Finanzen</a:t>
                      </a:r>
                    </a:p>
                    <a:p>
                      <a:endParaRPr lang="de-DE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69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0">
                          <a:latin typeface="+mj-lt"/>
                        </a:rPr>
                        <a:t>18.02.2021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>
                          <a:latin typeface="+mj-lt"/>
                        </a:rPr>
                        <a:t>Finanzplan und wie geht’s weiter…?</a:t>
                      </a:r>
                    </a:p>
                    <a:p>
                      <a:endParaRPr lang="de-DE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245041"/>
                  </a:ext>
                </a:extLst>
              </a:tr>
            </a:tbl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7D680D47-D764-C344-AFCA-D13E24975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Ausblick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F67808F-3D68-7F4A-B124-4395750CD0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pic>
        <p:nvPicPr>
          <p:cNvPr id="6" name="Picture 2" descr="Schreiben, Planen, Schreibtisch, Notizen">
            <a:extLst>
              <a:ext uri="{FF2B5EF4-FFF2-40B4-BE49-F238E27FC236}">
                <a16:creationId xmlns:a16="http://schemas.microsoft.com/office/drawing/2014/main" id="{52E2105A-9840-014D-8A73-7A93DE61F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248" y="4886324"/>
            <a:ext cx="2177565" cy="128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588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72BFBF3-33F4-4A10-B170-C31C7DD62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9705" indent="-179705"/>
            <a:r>
              <a:rPr lang="de-DE">
                <a:latin typeface="Calibri Light"/>
                <a:cs typeface="Calibri Light"/>
              </a:rPr>
              <a:t>Schreibt einen kurzen Text über euch und eure Geschäftsidee! (Wie im Pitch)</a:t>
            </a:r>
          </a:p>
          <a:p>
            <a:pPr marL="179705" indent="-179705"/>
            <a:r>
              <a:rPr lang="de-DE">
                <a:latin typeface="Calibri Light"/>
                <a:cs typeface="Calibri Light"/>
              </a:rPr>
              <a:t>Es muss drin stehen... </a:t>
            </a:r>
          </a:p>
          <a:p>
            <a:pPr marL="0" indent="0">
              <a:buNone/>
            </a:pPr>
            <a:endParaRPr lang="de-DE">
              <a:solidFill>
                <a:srgbClr val="606060"/>
              </a:solidFill>
              <a:latin typeface="Calibri Light"/>
              <a:cs typeface="Calibri Light"/>
            </a:endParaRPr>
          </a:p>
          <a:p>
            <a:pPr marL="809625" lvl="4" indent="-269875"/>
            <a:r>
              <a:rPr lang="de-DE" sz="2400">
                <a:solidFill>
                  <a:srgbClr val="606060"/>
                </a:solidFill>
                <a:latin typeface="Calibri Light"/>
                <a:cs typeface="Calibri Light"/>
              </a:rPr>
              <a:t>Wer bin ich?</a:t>
            </a:r>
            <a:endParaRPr lang="de-DE" sz="2400" kern="1200">
              <a:solidFill>
                <a:srgbClr val="606060"/>
              </a:solidFill>
              <a:latin typeface="Calibri Light"/>
              <a:cs typeface="Calibri Light"/>
            </a:endParaRPr>
          </a:p>
          <a:p>
            <a:pPr marL="809625" lvl="4" indent="-269875"/>
            <a:r>
              <a:rPr lang="de-DE" sz="2400">
                <a:solidFill>
                  <a:srgbClr val="606060"/>
                </a:solidFill>
                <a:latin typeface="Calibri Light"/>
                <a:cs typeface="Calibri Light"/>
              </a:rPr>
              <a:t>Was ist mein Produkt/Service?</a:t>
            </a:r>
            <a:endParaRPr lang="de-DE" sz="2400" kern="1200">
              <a:solidFill>
                <a:srgbClr val="606060"/>
              </a:solidFill>
              <a:latin typeface="Calibri Light"/>
              <a:cs typeface="Calibri Light" panose="020F0302020204030204" pitchFamily="34" charset="0"/>
            </a:endParaRPr>
          </a:p>
          <a:p>
            <a:pPr marL="809625" lvl="4" indent="-269875"/>
            <a:r>
              <a:rPr lang="de-DE" sz="2400">
                <a:solidFill>
                  <a:srgbClr val="606060"/>
                </a:solidFill>
                <a:latin typeface="Calibri Light"/>
                <a:cs typeface="Calibri Light"/>
              </a:rPr>
              <a:t>Warum möchte ich das verkaufen? </a:t>
            </a:r>
            <a:endParaRPr lang="de-DE" sz="2400" kern="1200">
              <a:solidFill>
                <a:srgbClr val="606060"/>
              </a:solidFill>
              <a:latin typeface="Calibri Light"/>
              <a:cs typeface="Calibri Light" panose="020F0302020204030204" pitchFamily="34" charset="0"/>
            </a:endParaRPr>
          </a:p>
          <a:p>
            <a:pPr marL="809625" lvl="4" indent="-269875"/>
            <a:endParaRPr lang="de-DE" sz="2400" kern="1200">
              <a:solidFill>
                <a:srgbClr val="606060"/>
              </a:solidFill>
              <a:latin typeface="Calibri Light"/>
              <a:cs typeface="Calibri Light" panose="020F0302020204030204" pitchFamily="34" charset="0"/>
            </a:endParaRPr>
          </a:p>
          <a:p>
            <a:pPr marL="539750" lvl="4" indent="0">
              <a:buNone/>
            </a:pPr>
            <a:r>
              <a:rPr lang="de-DE" sz="2400">
                <a:solidFill>
                  <a:srgbClr val="606060"/>
                </a:solidFill>
                <a:latin typeface="Calibri Light"/>
                <a:cs typeface="Calibri Light"/>
              </a:rPr>
              <a:t>Dann habt ihr schon die Zusammenfassung für euren Businessplan! </a:t>
            </a:r>
            <a:endParaRPr lang="de-DE" sz="2400">
              <a:solidFill>
                <a:srgbClr val="606060"/>
              </a:solidFill>
              <a:latin typeface="Calibri Light"/>
              <a:cs typeface="Calibri Light" panose="020F0302020204030204" pitchFamily="34" charset="0"/>
            </a:endParaRPr>
          </a:p>
          <a:p>
            <a:pPr marL="2611120" lvl="5"/>
            <a:endParaRPr lang="de-DE" sz="2700" kern="1200">
              <a:solidFill>
                <a:srgbClr val="606060"/>
              </a:solidFill>
              <a:latin typeface="Calibri Light"/>
              <a:cs typeface="Calibri Light" panose="020F030202020403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EC7EEC6-2DAE-407B-BEDF-9ED9F31DA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Calibri Light"/>
                <a:cs typeface="Calibri Light"/>
              </a:rPr>
              <a:t>Kleine Aufgabe zum nächsten Workshop...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AA9BEF5-0BEF-4BDE-A2A4-A4F54631FA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4470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CE4CDDAA-3267-8049-AC81-08361F38D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367" y="1782171"/>
            <a:ext cx="8067605" cy="3728614"/>
          </a:xfrm>
          <a:prstGeom prst="rect">
            <a:avLst/>
          </a:prstGeom>
          <a:solidFill>
            <a:srgbClr val="AFD0CA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t"/>
          <a:lstStyle/>
          <a:p>
            <a:endParaRPr lang="de-DE" sz="180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de-DE" sz="180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de-DE" sz="180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de-DE" sz="180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de-DE" sz="180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de-DE" sz="180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de-DE" sz="180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DE" sz="1800">
                <a:latin typeface="Calibri Light" panose="020F0302020204030204" pitchFamily="34" charset="0"/>
                <a:cs typeface="Calibri Light" panose="020F0302020204030204" pitchFamily="34" charset="0"/>
              </a:rPr>
              <a:t>Ich heiße … </a:t>
            </a:r>
          </a:p>
          <a:p>
            <a:endParaRPr lang="de-DE" sz="180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DE" sz="1800">
                <a:latin typeface="Calibri Light" panose="020F0302020204030204" pitchFamily="34" charset="0"/>
                <a:cs typeface="Calibri Light" panose="020F0302020204030204" pitchFamily="34" charset="0"/>
              </a:rPr>
              <a:t>Ich möchte mich selbstständig machen weil…</a:t>
            </a:r>
          </a:p>
          <a:p>
            <a:endParaRPr lang="de-DE" sz="180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de-DE" sz="18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itel 7"/>
          <p:cNvSpPr>
            <a:spLocks noGrp="1"/>
          </p:cNvSpPr>
          <p:nvPr>
            <p:ph type="title"/>
          </p:nvPr>
        </p:nvSpPr>
        <p:spPr>
          <a:xfrm>
            <a:off x="702873" y="1029405"/>
            <a:ext cx="7723187" cy="822325"/>
          </a:xfrm>
        </p:spPr>
        <p:txBody>
          <a:bodyPr/>
          <a:lstStyle/>
          <a:p>
            <a:r>
              <a:rPr lang="de-DE" b="0">
                <a:cs typeface="Calibri Light" panose="020F0302020204030204" pitchFamily="34" charset="0"/>
              </a:rPr>
              <a:t>Und w</a:t>
            </a:r>
            <a:r>
              <a:rPr lang="de-DE" b="0">
                <a:solidFill>
                  <a:srgbClr val="98CAC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er seid ihr?</a:t>
            </a:r>
            <a:endParaRPr b="0">
              <a:solidFill>
                <a:srgbClr val="98CAC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Foliennummernplatzhalter 7"/>
          <p:cNvSpPr>
            <a:spLocks noGrp="1"/>
          </p:cNvSpPr>
          <p:nvPr>
            <p:ph type="sldNum" sz="quarter" idx="10"/>
          </p:nvPr>
        </p:nvSpPr>
        <p:spPr>
          <a:xfrm>
            <a:off x="7356475" y="6403975"/>
            <a:ext cx="2311400" cy="365125"/>
          </a:xfr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759C568-0496-43C5-94E1-024BC5BA41B4}" type="slidenum">
              <a:rPr lang="de-DE"/>
              <a:pPr>
                <a:defRPr/>
              </a:pPr>
              <a:t>3</a:t>
            </a:fld>
            <a:endParaRPr lang="de-DE"/>
          </a:p>
        </p:txBody>
      </p:sp>
      <p:pic>
        <p:nvPicPr>
          <p:cNvPr id="15" name="Picture 2" descr="Stickman, Strichmännchen, Cartoon">
            <a:extLst>
              <a:ext uri="{FF2B5EF4-FFF2-40B4-BE49-F238E27FC236}">
                <a16:creationId xmlns:a16="http://schemas.microsoft.com/office/drawing/2014/main" id="{85D249D6-A839-3849-954E-8EC5B0FDF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912" y="1851730"/>
            <a:ext cx="1285554" cy="172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fik 18" descr="{0} Silhouette">
            <a:extLst>
              <a:ext uri="{FF2B5EF4-FFF2-40B4-BE49-F238E27FC236}">
                <a16:creationId xmlns:a16="http://schemas.microsoft.com/office/drawing/2014/main" id="{E9929B18-EB64-2449-870D-2D428D13C4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69488" y="2414795"/>
            <a:ext cx="616257" cy="61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801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Tekhnologic Logo">
            <a:extLst>
              <a:ext uri="{FF2B5EF4-FFF2-40B4-BE49-F238E27FC236}">
                <a16:creationId xmlns:a16="http://schemas.microsoft.com/office/drawing/2014/main" id="{806075A3-7BA2-4139-B9CD-4AF0E203A076}"/>
              </a:ext>
            </a:extLst>
          </p:cNvPr>
          <p:cNvGrpSpPr/>
          <p:nvPr/>
        </p:nvGrpSpPr>
        <p:grpSpPr>
          <a:xfrm>
            <a:off x="4619562" y="6598853"/>
            <a:ext cx="668678" cy="146250"/>
            <a:chOff x="5464435" y="6630924"/>
            <a:chExt cx="822989" cy="180000"/>
          </a:xfrm>
        </p:grpSpPr>
        <p:pic>
          <p:nvPicPr>
            <p:cNvPr id="39" name="Image">
              <a:extLst>
                <a:ext uri="{FF2B5EF4-FFF2-40B4-BE49-F238E27FC236}">
                  <a16:creationId xmlns:a16="http://schemas.microsoft.com/office/drawing/2014/main" id="{8B2F0E88-C83A-4438-BE65-42C0EF99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0" name="Text">
              <a:extLst>
                <a:ext uri="{FF2B5EF4-FFF2-40B4-BE49-F238E27FC236}">
                  <a16:creationId xmlns:a16="http://schemas.microsoft.com/office/drawing/2014/main" id="{CA9B14D5-58F2-4226-8B23-11F0DAA85F30}"/>
                </a:ext>
              </a:extLst>
            </p:cNvPr>
            <p:cNvSpPr/>
            <p:nvPr/>
          </p:nvSpPr>
          <p:spPr>
            <a:xfrm>
              <a:off x="5622547" y="6651674"/>
              <a:ext cx="664877" cy="138421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731" b="1">
                  <a:ln w="0"/>
                  <a:solidFill>
                    <a:srgbClr val="3059A2"/>
                  </a:solidFill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sp>
        <p:nvSpPr>
          <p:cNvPr id="41" name="Spinner BG">
            <a:extLst>
              <a:ext uri="{FF2B5EF4-FFF2-40B4-BE49-F238E27FC236}">
                <a16:creationId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2320500" y="1346244"/>
            <a:ext cx="5265000" cy="5265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50"/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4221750" y="3243178"/>
            <a:ext cx="1462500" cy="14625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0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20" name="Spinning Wheel 5">
            <a:extLst>
              <a:ext uri="{FF2B5EF4-FFF2-40B4-BE49-F238E27FC236}">
                <a16:creationId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2167614" y="1247480"/>
            <a:ext cx="5210211" cy="5339025"/>
            <a:chOff x="2672231" y="71213"/>
            <a:chExt cx="6412567" cy="6571108"/>
          </a:xfrm>
        </p:grpSpPr>
        <p:sp>
          <p:nvSpPr>
            <p:cNvPr id="21" name="Segment 5">
              <a:extLst>
                <a:ext uri="{FF2B5EF4-FFF2-40B4-BE49-F238E27FC236}">
                  <a16:creationId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50">
                <a:latin typeface="+mj-lt"/>
              </a:endParaRPr>
            </a:p>
          </p:txBody>
        </p:sp>
        <p:sp>
          <p:nvSpPr>
            <p:cNvPr id="22" name="Segment 4">
              <a:extLst>
                <a:ext uri="{FF2B5EF4-FFF2-40B4-BE49-F238E27FC236}">
                  <a16:creationId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50">
                <a:latin typeface="+mj-lt"/>
              </a:endParaRPr>
            </a:p>
          </p:txBody>
        </p:sp>
        <p:sp>
          <p:nvSpPr>
            <p:cNvPr id="23" name="Segment 3">
              <a:extLst>
                <a:ext uri="{FF2B5EF4-FFF2-40B4-BE49-F238E27FC236}">
                  <a16:creationId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50">
                <a:latin typeface="+mj-lt"/>
              </a:endParaRPr>
            </a:p>
          </p:txBody>
        </p:sp>
        <p:sp>
          <p:nvSpPr>
            <p:cNvPr id="24" name="Segment 2">
              <a:extLst>
                <a:ext uri="{FF2B5EF4-FFF2-40B4-BE49-F238E27FC236}">
                  <a16:creationId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50">
                <a:latin typeface="+mj-lt"/>
              </a:endParaRPr>
            </a:p>
          </p:txBody>
        </p:sp>
        <p:sp>
          <p:nvSpPr>
            <p:cNvPr id="25" name="Segment 1">
              <a:extLst>
                <a:ext uri="{FF2B5EF4-FFF2-40B4-BE49-F238E27FC236}">
                  <a16:creationId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50">
                <a:latin typeface="+mj-lt"/>
              </a:endParaRPr>
            </a:p>
          </p:txBody>
        </p:sp>
        <p:sp>
          <p:nvSpPr>
            <p:cNvPr id="26" name="Segment 5 Text">
              <a:extLst>
                <a:ext uri="{FF2B5EF4-FFF2-40B4-BE49-F238E27FC236}">
                  <a16:creationId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19500000" flipH="1">
              <a:off x="3982478" y="902633"/>
              <a:ext cx="1968641" cy="1494462"/>
            </a:xfrm>
            <a:prstGeom prst="rect">
              <a:avLst/>
            </a:prstGeom>
            <a:noFill/>
          </p:spPr>
          <p:txBody>
            <a:bodyPr vert="horz" wrap="square" lIns="29250" tIns="29250" rIns="29250" bIns="29250" anchor="ctr" anchorCtr="0">
              <a:normAutofit/>
            </a:bodyPr>
            <a:lstStyle/>
            <a:p>
              <a:pPr algn="ctr"/>
              <a:r>
                <a:rPr lang="en-US" sz="2275" b="1">
                  <a:ln w="0"/>
                  <a:latin typeface="+mj-lt"/>
                  <a:cs typeface="Arial" panose="020B0604020202020204" pitchFamily="34" charset="0"/>
                </a:rPr>
                <a:t>Mohamad</a:t>
              </a:r>
            </a:p>
          </p:txBody>
        </p:sp>
        <p:sp>
          <p:nvSpPr>
            <p:cNvPr id="27" name="Segment 4 Text">
              <a:extLst>
                <a:ext uri="{FF2B5EF4-FFF2-40B4-BE49-F238E27FC236}">
                  <a16:creationId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147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9250" tIns="29250" rIns="29250" bIns="29250" anchor="ctr" anchorCtr="0">
              <a:normAutofit/>
            </a:bodyPr>
            <a:lstStyle/>
            <a:p>
              <a:pPr algn="ctr"/>
              <a:r>
                <a:rPr lang="en-US" sz="2275" b="1">
                  <a:ln w="0"/>
                  <a:latin typeface="+mj-lt"/>
                  <a:cs typeface="Arial" panose="020B0604020202020204" pitchFamily="34" charset="0"/>
                </a:rPr>
                <a:t>Teresa</a:t>
              </a:r>
            </a:p>
          </p:txBody>
        </p:sp>
        <p:sp>
          <p:nvSpPr>
            <p:cNvPr id="28" name="Segment 3 Text">
              <a:extLst>
                <a:ext uri="{FF2B5EF4-FFF2-40B4-BE49-F238E27FC236}">
                  <a16:creationId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9250" tIns="29250" rIns="29250" bIns="29250" anchor="ctr" anchorCtr="0">
              <a:normAutofit/>
            </a:bodyPr>
            <a:lstStyle/>
            <a:p>
              <a:pPr algn="ctr"/>
              <a:r>
                <a:rPr lang="en-US" sz="2275" b="1">
                  <a:ln w="0"/>
                  <a:latin typeface="+mj-lt"/>
                  <a:cs typeface="Arial" panose="020B0604020202020204" pitchFamily="34" charset="0"/>
                </a:rPr>
                <a:t>Nicola</a:t>
              </a:r>
            </a:p>
          </p:txBody>
        </p:sp>
        <p:sp>
          <p:nvSpPr>
            <p:cNvPr id="29" name="Segment 2 Text">
              <a:extLst>
                <a:ext uri="{FF2B5EF4-FFF2-40B4-BE49-F238E27FC236}">
                  <a16:creationId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6613116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9250" tIns="29250" rIns="29250" bIns="29250" anchor="ctr" anchorCtr="0">
              <a:normAutofit/>
            </a:bodyPr>
            <a:lstStyle/>
            <a:p>
              <a:pPr algn="ctr"/>
              <a:r>
                <a:rPr lang="en-US" sz="2275" b="1">
                  <a:ln w="0"/>
                  <a:latin typeface="+mj-lt"/>
                  <a:cs typeface="Arial" panose="020B0604020202020204" pitchFamily="34" charset="0"/>
                </a:rPr>
                <a:t>Natalia</a:t>
              </a:r>
            </a:p>
          </p:txBody>
        </p:sp>
        <p:sp>
          <p:nvSpPr>
            <p:cNvPr id="30" name="Segment 1 Text">
              <a:extLst>
                <a:ext uri="{FF2B5EF4-FFF2-40B4-BE49-F238E27FC236}">
                  <a16:creationId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21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9250" tIns="29250" rIns="29250" bIns="29250" anchor="ctr" anchorCtr="0">
              <a:normAutofit/>
            </a:bodyPr>
            <a:lstStyle/>
            <a:p>
              <a:pPr algn="ctr"/>
              <a:r>
                <a:rPr lang="en-US" sz="2275" b="1">
                  <a:ln w="0"/>
                  <a:latin typeface="+mj-lt"/>
                  <a:cs typeface="Arial" panose="020B0604020202020204" pitchFamily="34" charset="0"/>
                </a:rPr>
                <a:t>Peyman</a:t>
              </a: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4221750" y="3243178"/>
            <a:ext cx="1462500" cy="14625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3250" b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5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5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>
            <a:off x="4664731" y="1186580"/>
            <a:ext cx="585000" cy="585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50">
              <a:latin typeface="+mj-lt"/>
            </a:endParaRPr>
          </a:p>
        </p:txBody>
      </p:sp>
      <p:sp>
        <p:nvSpPr>
          <p:cNvPr id="31" name="Titel 2">
            <a:extLst>
              <a:ext uri="{FF2B5EF4-FFF2-40B4-BE49-F238E27FC236}">
                <a16:creationId xmlns:a16="http://schemas.microsoft.com/office/drawing/2014/main" id="{12CA8A62-D4FD-B640-A211-DAC9224D2C1F}"/>
              </a:ext>
            </a:extLst>
          </p:cNvPr>
          <p:cNvSpPr txBox="1">
            <a:spLocks/>
          </p:cNvSpPr>
          <p:nvPr/>
        </p:nvSpPr>
        <p:spPr>
          <a:xfrm>
            <a:off x="415050" y="1238141"/>
            <a:ext cx="7723187" cy="158507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lang="de-DE" sz="2400" b="1" kern="1200" baseline="0" dirty="0">
                <a:solidFill>
                  <a:srgbClr val="98CACA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2pPr>
            <a:lvl3pPr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3pPr>
            <a:lvl4pPr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4pPr>
            <a:lvl5pPr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457200"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Arial" charset="0"/>
              </a:defRPr>
            </a:lvl6pPr>
            <a:lvl7pPr marL="914400"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Arial" charset="0"/>
              </a:defRPr>
            </a:lvl7pPr>
            <a:lvl8pPr marL="1371600"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Arial" charset="0"/>
              </a:defRPr>
            </a:lvl8pPr>
            <a:lvl9pPr marL="1828800"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>
                <a:latin typeface="Calibri Light"/>
                <a:cs typeface="Calibri Light"/>
              </a:rPr>
              <a:t>Ein kleines Warm-Up</a:t>
            </a:r>
            <a:endParaRPr lang="de-DE"/>
          </a:p>
          <a:p>
            <a:r>
              <a:rPr lang="de-DE">
                <a:latin typeface="Calibri Light"/>
                <a:cs typeface="Calibri Light"/>
              </a:rPr>
              <a:t>Wahrheit oder Pflicht</a:t>
            </a:r>
          </a:p>
        </p:txBody>
      </p:sp>
    </p:spTree>
    <p:extLst>
      <p:ext uri="{BB962C8B-B14F-4D97-AF65-F5344CB8AC3E}">
        <p14:creationId xmlns:p14="http://schemas.microsoft.com/office/powerpoint/2010/main" val="371885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C15F6924-6E63-B04A-A5FA-98AA0E7002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0129529"/>
              </p:ext>
            </p:extLst>
          </p:nvPr>
        </p:nvGraphicFramePr>
        <p:xfrm>
          <a:off x="809627" y="2148840"/>
          <a:ext cx="7723186" cy="25603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42624">
                  <a:extLst>
                    <a:ext uri="{9D8B030D-6E8A-4147-A177-3AD203B41FA5}">
                      <a16:colId xmlns:a16="http://schemas.microsoft.com/office/drawing/2014/main" val="1659416460"/>
                    </a:ext>
                  </a:extLst>
                </a:gridCol>
                <a:gridCol w="5680562">
                  <a:extLst>
                    <a:ext uri="{9D8B030D-6E8A-4147-A177-3AD203B41FA5}">
                      <a16:colId xmlns:a16="http://schemas.microsoft.com/office/drawing/2014/main" val="33857738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b="1">
                          <a:latin typeface="+mj-lt"/>
                        </a:rPr>
                        <a:t>09.02.2021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>
                          <a:latin typeface="+mj-lt"/>
                        </a:rPr>
                        <a:t>Elevator Pitch und Businessplan Übersicht </a:t>
                      </a:r>
                    </a:p>
                    <a:p>
                      <a:endParaRPr lang="de-DE" b="1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1148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>
                          <a:latin typeface="+mj-lt"/>
                        </a:rPr>
                        <a:t>11.02.2021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>
                          <a:latin typeface="+mj-lt"/>
                        </a:rPr>
                        <a:t>USP, Wettbewerb und Kundensegmente</a:t>
                      </a:r>
                    </a:p>
                    <a:p>
                      <a:endParaRPr lang="de-DE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217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0">
                          <a:latin typeface="+mj-lt"/>
                        </a:rPr>
                        <a:t>16.02.2021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>
                          <a:latin typeface="+mj-lt"/>
                        </a:rPr>
                        <a:t>Rechtsform und Finanzen</a:t>
                      </a:r>
                    </a:p>
                    <a:p>
                      <a:endParaRPr lang="de-DE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69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0">
                          <a:latin typeface="+mj-lt"/>
                        </a:rPr>
                        <a:t>18.02.2021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>
                          <a:latin typeface="+mj-lt"/>
                        </a:rPr>
                        <a:t>Finanzplan und wie geht’s weiter…?</a:t>
                      </a:r>
                    </a:p>
                    <a:p>
                      <a:endParaRPr lang="de-DE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245041"/>
                  </a:ext>
                </a:extLst>
              </a:tr>
            </a:tbl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7D680D47-D764-C344-AFCA-D13E24975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Schritt für Schritt zum Businessplan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F67808F-3D68-7F4A-B124-4395750CD0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pic>
        <p:nvPicPr>
          <p:cNvPr id="6" name="Picture 2" descr="Schreiben, Planen, Schreibtisch, Notizen">
            <a:extLst>
              <a:ext uri="{FF2B5EF4-FFF2-40B4-BE49-F238E27FC236}">
                <a16:creationId xmlns:a16="http://schemas.microsoft.com/office/drawing/2014/main" id="{52E2105A-9840-014D-8A73-7A93DE61F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248" y="4886324"/>
            <a:ext cx="2177565" cy="128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254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30488FC-B754-C547-823E-FBBCDBE36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6 Schritte in die Selbstständigkeit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5A57018-C638-7043-B5D3-FE84346229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9E57C76-B758-CE43-AD5D-324B6D17A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6" b="3830"/>
          <a:stretch/>
        </p:blipFill>
        <p:spPr>
          <a:xfrm>
            <a:off x="630238" y="2227686"/>
            <a:ext cx="8626950" cy="405736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A26341A-52E6-D44F-A1B4-4225B8279C0C}"/>
              </a:ext>
            </a:extLst>
          </p:cNvPr>
          <p:cNvSpPr/>
          <p:nvPr/>
        </p:nvSpPr>
        <p:spPr>
          <a:xfrm>
            <a:off x="5717894" y="2439638"/>
            <a:ext cx="2888925" cy="1341297"/>
          </a:xfrm>
          <a:prstGeom prst="ellipse">
            <a:avLst/>
          </a:prstGeom>
          <a:noFill/>
          <a:ln w="57150">
            <a:solidFill>
              <a:srgbClr val="98CA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99CACA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81C3622-1682-534F-A238-CD87F7D4052A}"/>
              </a:ext>
            </a:extLst>
          </p:cNvPr>
          <p:cNvSpPr txBox="1"/>
          <p:nvPr/>
        </p:nvSpPr>
        <p:spPr>
          <a:xfrm rot="1618249">
            <a:off x="6838800" y="2399029"/>
            <a:ext cx="2870521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1600">
                <a:solidFill>
                  <a:schemeClr val="bg2">
                    <a:lumMod val="75000"/>
                  </a:schemeClr>
                </a:solidFill>
                <a:latin typeface="+mj-lt"/>
              </a:rPr>
              <a:t>Funktioniert meine Idee?</a:t>
            </a:r>
          </a:p>
        </p:txBody>
      </p:sp>
    </p:spTree>
    <p:extLst>
      <p:ext uri="{BB962C8B-B14F-4D97-AF65-F5344CB8AC3E}">
        <p14:creationId xmlns:p14="http://schemas.microsoft.com/office/powerpoint/2010/main" val="3700975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10D1801-B68A-014C-BBB5-2D439AF43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Der Pitch: Die kurze Zusammenfassung deiner Idee</a:t>
            </a:r>
            <a:br>
              <a:rPr lang="de-DE"/>
            </a:b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06ADE7C-6DD9-A245-A24E-2E29ED3F4A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728EAFA-EAD1-174C-B952-C49069409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/>
              <a:t>Grundidee: andere für die Dauer einer Aufzugfahrt von der eigenen Idee überzeugen (</a:t>
            </a:r>
            <a:r>
              <a:rPr lang="de-DE" b="1"/>
              <a:t>Kurz</a:t>
            </a:r>
            <a:r>
              <a:rPr lang="de-DE"/>
              <a:t>vorstellung, Mehrwert, Wichtigkeit)</a:t>
            </a:r>
          </a:p>
          <a:p>
            <a:endParaRPr lang="de-DE"/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B77845B7-3851-3840-B012-D15442555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76" y="3065438"/>
            <a:ext cx="7053072" cy="224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D8307B2-F0CD-8441-8316-7D708A9AD0DC}"/>
              </a:ext>
            </a:extLst>
          </p:cNvPr>
          <p:cNvSpPr txBox="1"/>
          <p:nvPr/>
        </p:nvSpPr>
        <p:spPr>
          <a:xfrm>
            <a:off x="6582987" y="5412382"/>
            <a:ext cx="28705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1600">
                <a:solidFill>
                  <a:schemeClr val="bg2">
                    <a:lumMod val="75000"/>
                  </a:schemeClr>
                </a:solidFill>
                <a:latin typeface="+mj-lt"/>
              </a:rPr>
              <a:t>Idee prüfen: Kann ich mit meiner Idee begeistern?</a:t>
            </a:r>
          </a:p>
        </p:txBody>
      </p:sp>
    </p:spTree>
    <p:extLst>
      <p:ext uri="{BB962C8B-B14F-4D97-AF65-F5344CB8AC3E}">
        <p14:creationId xmlns:p14="http://schemas.microsoft.com/office/powerpoint/2010/main" val="2205222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8BC753D-E84B-334C-90AA-718C2F41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115" y="1414464"/>
            <a:ext cx="8484242" cy="557212"/>
          </a:xfrm>
        </p:spPr>
        <p:txBody>
          <a:bodyPr/>
          <a:lstStyle/>
          <a:p>
            <a:r>
              <a:rPr lang="de-DE">
                <a:latin typeface="Calibri Light"/>
                <a:cs typeface="Calibri Light"/>
              </a:rPr>
              <a:t> Bereitet selbst einen Elevator Pitch (60 Sekunden) für Eure Idee vor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F8607D-2392-D54B-B857-24CA4C394B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8C133C38-1406-9147-B9D5-4C71D70771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9293883"/>
              </p:ext>
            </p:extLst>
          </p:nvPr>
        </p:nvGraphicFramePr>
        <p:xfrm>
          <a:off x="739717" y="2074015"/>
          <a:ext cx="5305037" cy="4135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3571F281-21DA-714C-93B8-D5E006281C7E}"/>
              </a:ext>
            </a:extLst>
          </p:cNvPr>
          <p:cNvSpPr txBox="1"/>
          <p:nvPr/>
        </p:nvSpPr>
        <p:spPr>
          <a:xfrm>
            <a:off x="6018836" y="2678944"/>
            <a:ext cx="2870521" cy="1323439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1600">
                <a:solidFill>
                  <a:schemeClr val="bg2">
                    <a:lumMod val="75000"/>
                  </a:schemeClr>
                </a:solidFill>
                <a:latin typeface="+mj-lt"/>
                <a:cs typeface="Arial"/>
              </a:rPr>
              <a:t>Tipps: </a:t>
            </a:r>
            <a:endParaRPr lang="de-DE" sz="1600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pPr marL="342900" indent="-342900">
              <a:buFontTx/>
              <a:buChar char="-"/>
            </a:pPr>
            <a:r>
              <a:rPr lang="de-DE" sz="1600">
                <a:solidFill>
                  <a:schemeClr val="bg2">
                    <a:lumMod val="75000"/>
                  </a:schemeClr>
                </a:solidFill>
                <a:latin typeface="+mj-lt"/>
                <a:cs typeface="Arial"/>
              </a:rPr>
              <a:t>Präzise, konkret und kurz</a:t>
            </a:r>
          </a:p>
          <a:p>
            <a:pPr marL="342900" indent="-342900">
              <a:buFontTx/>
              <a:buChar char="-"/>
            </a:pPr>
            <a:r>
              <a:rPr lang="de-DE" sz="1600">
                <a:solidFill>
                  <a:schemeClr val="bg2">
                    <a:lumMod val="75000"/>
                  </a:schemeClr>
                </a:solidFill>
                <a:latin typeface="+mj-lt"/>
                <a:cs typeface="Arial"/>
              </a:rPr>
              <a:t>Bilder sollen entstehen</a:t>
            </a:r>
          </a:p>
          <a:p>
            <a:pPr marL="342900" indent="-342900">
              <a:buFontTx/>
              <a:buChar char="-"/>
            </a:pPr>
            <a:r>
              <a:rPr lang="de-DE" sz="1600">
                <a:solidFill>
                  <a:schemeClr val="bg2">
                    <a:lumMod val="75000"/>
                  </a:schemeClr>
                </a:solidFill>
                <a:latin typeface="+mj-lt"/>
                <a:cs typeface="Arial"/>
              </a:rPr>
              <a:t>auf das Positive und Einzigartige konzentrieren</a:t>
            </a:r>
          </a:p>
        </p:txBody>
      </p:sp>
      <p:pic>
        <p:nvPicPr>
          <p:cNvPr id="8196" name="Picture 4" descr="Bildergebnis für gedankenblase">
            <a:extLst>
              <a:ext uri="{FF2B5EF4-FFF2-40B4-BE49-F238E27FC236}">
                <a16:creationId xmlns:a16="http://schemas.microsoft.com/office/drawing/2014/main" id="{B740CE5A-56BA-AB46-9B9E-48DB413D9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771" y="5034987"/>
            <a:ext cx="2789804" cy="150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Dessert, Himbeeren, Schlagsahne, Obst">
            <a:extLst>
              <a:ext uri="{FF2B5EF4-FFF2-40B4-BE49-F238E27FC236}">
                <a16:creationId xmlns:a16="http://schemas.microsoft.com/office/drawing/2014/main" id="{3FA6F668-062C-2D43-9381-52477F125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475" y="5325278"/>
            <a:ext cx="1385586" cy="92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146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C657FF2-CEE7-41AA-9A6D-2C4192EBA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Elevator Pitch: Jetzt bist du dran!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BD2656-5C96-4A93-9B23-264203F220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D63F7146-FA70-4472-A6DE-EF75E61DAD6C}"/>
              </a:ext>
            </a:extLst>
          </p:cNvPr>
          <p:cNvSpPr/>
          <p:nvPr/>
        </p:nvSpPr>
        <p:spPr>
          <a:xfrm>
            <a:off x="1093784" y="2363320"/>
            <a:ext cx="3088746" cy="3510552"/>
          </a:xfrm>
          <a:prstGeom prst="roundRect">
            <a:avLst>
              <a:gd name="adj" fmla="val 2345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00"/>
          </a:p>
        </p:txBody>
      </p:sp>
      <p:cxnSp>
        <p:nvCxnSpPr>
          <p:cNvPr id="14" name="Straight Connector 9">
            <a:extLst>
              <a:ext uri="{FF2B5EF4-FFF2-40B4-BE49-F238E27FC236}">
                <a16:creationId xmlns:a16="http://schemas.microsoft.com/office/drawing/2014/main" id="{6F86D9E3-B896-4086-8EBA-402FF79836C8}"/>
              </a:ext>
            </a:extLst>
          </p:cNvPr>
          <p:cNvCxnSpPr/>
          <p:nvPr/>
        </p:nvCxnSpPr>
        <p:spPr>
          <a:xfrm>
            <a:off x="2638157" y="2375816"/>
            <a:ext cx="0" cy="350149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1">
            <a:extLst>
              <a:ext uri="{FF2B5EF4-FFF2-40B4-BE49-F238E27FC236}">
                <a16:creationId xmlns:a16="http://schemas.microsoft.com/office/drawing/2014/main" id="{C48B178B-6BDC-4C0B-94EB-BC5B09132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303" y="3613444"/>
            <a:ext cx="2180605" cy="2180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F5282612-9081-4934-880C-E4F97844C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06" y="3613444"/>
            <a:ext cx="2180605" cy="2180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9">
            <a:extLst>
              <a:ext uri="{FF2B5EF4-FFF2-40B4-BE49-F238E27FC236}">
                <a16:creationId xmlns:a16="http://schemas.microsoft.com/office/drawing/2014/main" id="{D22EE934-7476-457C-BA92-BAE6AB439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451" y="5241223"/>
            <a:ext cx="671275" cy="645145"/>
          </a:xfrm>
          <a:prstGeom prst="rect">
            <a:avLst/>
          </a:prstGeom>
        </p:spPr>
      </p:pic>
      <p:cxnSp>
        <p:nvCxnSpPr>
          <p:cNvPr id="18" name="Straight Connector 31">
            <a:extLst>
              <a:ext uri="{FF2B5EF4-FFF2-40B4-BE49-F238E27FC236}">
                <a16:creationId xmlns:a16="http://schemas.microsoft.com/office/drawing/2014/main" id="{BDD34BBB-CA7A-4C5B-8839-1407C070D3AE}"/>
              </a:ext>
            </a:extLst>
          </p:cNvPr>
          <p:cNvCxnSpPr/>
          <p:nvPr/>
        </p:nvCxnSpPr>
        <p:spPr>
          <a:xfrm>
            <a:off x="5074089" y="2375816"/>
            <a:ext cx="0" cy="35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32">
            <a:extLst>
              <a:ext uri="{FF2B5EF4-FFF2-40B4-BE49-F238E27FC236}">
                <a16:creationId xmlns:a16="http://schemas.microsoft.com/office/drawing/2014/main" id="{8062EDE8-42D1-435E-9295-BE6F9BA272C8}"/>
              </a:ext>
            </a:extLst>
          </p:cNvPr>
          <p:cNvSpPr/>
          <p:nvPr/>
        </p:nvSpPr>
        <p:spPr>
          <a:xfrm>
            <a:off x="5745363" y="5447066"/>
            <a:ext cx="438750" cy="438750"/>
          </a:xfrm>
          <a:prstGeom prst="ellipse">
            <a:avLst/>
          </a:prstGeom>
          <a:solidFill>
            <a:srgbClr val="00D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00"/>
          </a:p>
        </p:txBody>
      </p:sp>
      <p:sp>
        <p:nvSpPr>
          <p:cNvPr id="20" name="Oval 33">
            <a:extLst>
              <a:ext uri="{FF2B5EF4-FFF2-40B4-BE49-F238E27FC236}">
                <a16:creationId xmlns:a16="http://schemas.microsoft.com/office/drawing/2014/main" id="{08FB075E-3652-4053-9962-1735652B64FC}"/>
              </a:ext>
            </a:extLst>
          </p:cNvPr>
          <p:cNvSpPr/>
          <p:nvPr/>
        </p:nvSpPr>
        <p:spPr>
          <a:xfrm>
            <a:off x="5745363" y="2375816"/>
            <a:ext cx="438750" cy="438750"/>
          </a:xfrm>
          <a:prstGeom prst="ellipse">
            <a:avLst/>
          </a:prstGeom>
          <a:solidFill>
            <a:srgbClr val="BD00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00"/>
          </a:p>
        </p:txBody>
      </p:sp>
      <p:pic>
        <p:nvPicPr>
          <p:cNvPr id="5122" name="Picture 2" descr="Feedback, Bewertung, Gut, Schlecht">
            <a:extLst>
              <a:ext uri="{FF2B5EF4-FFF2-40B4-BE49-F238E27FC236}">
                <a16:creationId xmlns:a16="http://schemas.microsoft.com/office/drawing/2014/main" id="{2FC5B537-2047-894C-A9B1-BCD9B5660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984" y="3171677"/>
            <a:ext cx="2302610" cy="153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69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-3.125E-6 -0.52222 " pathEditMode="relative" rAng="0" ptsTypes="AA">
                                      <p:cBhvr>
                                        <p:cTn id="10" dur="5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rect">
            <a:fillToRect l="100000" t="100000"/>
          </a:path>
          <a:tileRect r="-100000" b="-100000"/>
        </a:gradFill>
        <a:ln>
          <a:noFill/>
        </a:ln>
      </a:spPr>
      <a:bodyPr anchor="ctr"/>
      <a:lstStyle>
        <a:defPPr algn="ctr">
          <a:defRPr dirty="0">
            <a:solidFill>
              <a:srgbClr val="99CACA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11B33A1D9455B45938108811D229F2E" ma:contentTypeVersion="10" ma:contentTypeDescription="Ein neues Dokument erstellen." ma:contentTypeScope="" ma:versionID="e67798422fff7579d05c3437f5e9f858">
  <xsd:schema xmlns:xsd="http://www.w3.org/2001/XMLSchema" xmlns:xs="http://www.w3.org/2001/XMLSchema" xmlns:p="http://schemas.microsoft.com/office/2006/metadata/properties" xmlns:ns2="9acf26af-b6a9-40ba-b203-e519c82452ff" targetNamespace="http://schemas.microsoft.com/office/2006/metadata/properties" ma:root="true" ma:fieldsID="2b5401d462b80aa0c2998c6e59f173b1" ns2:_="">
    <xsd:import namespace="9acf26af-b6a9-40ba-b203-e519c82452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cf26af-b6a9-40ba-b203-e519c82452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837F352-498C-4312-9396-3BF9D284101F}">
  <ds:schemaRefs>
    <ds:schemaRef ds:uri="9acf26af-b6a9-40ba-b203-e519c82452f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90C4C1C-6A1D-415C-B16E-2D4DA666C1F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F33D2C-A0A7-4380-8661-1E612A5C80B8}">
  <ds:schemaRefs>
    <ds:schemaRef ds:uri="9acf26af-b6a9-40ba-b203-e519c82452f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928</Words>
  <Application>Microsoft Macintosh PowerPoint</Application>
  <PresentationFormat>A4-Papier (210 x 297 mm)</PresentationFormat>
  <Paragraphs>184</Paragraphs>
  <Slides>22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Century Gothic</vt:lpstr>
      <vt:lpstr>Times</vt:lpstr>
      <vt:lpstr>Wingdings</vt:lpstr>
      <vt:lpstr>Standarddesign</vt:lpstr>
      <vt:lpstr>PowerPoint-Präsentation</vt:lpstr>
      <vt:lpstr>Wer sind wir?</vt:lpstr>
      <vt:lpstr>Und wer seid ihr?</vt:lpstr>
      <vt:lpstr>PowerPoint-Präsentation</vt:lpstr>
      <vt:lpstr>Schritt für Schritt zum Businessplan</vt:lpstr>
      <vt:lpstr>6 Schritte in die Selbstständigkeit </vt:lpstr>
      <vt:lpstr>Der Pitch: Die kurze Zusammenfassung deiner Idee </vt:lpstr>
      <vt:lpstr> Bereitet selbst einen Elevator Pitch (60 Sekunden) für Eure Idee vor</vt:lpstr>
      <vt:lpstr>Elevator Pitch: Jetzt bist du dran!</vt:lpstr>
      <vt:lpstr>6 Schritte in die Selbstständigkeit </vt:lpstr>
      <vt:lpstr>Der Businessplan</vt:lpstr>
      <vt:lpstr>Der Businessplan</vt:lpstr>
      <vt:lpstr>Businessplan: Was muss rein? Gründerinnenprofil</vt:lpstr>
      <vt:lpstr>Businessplan: Was muss rein? Geschäftsidee</vt:lpstr>
      <vt:lpstr>Businessplan: Was muss rein? Kundinnen</vt:lpstr>
      <vt:lpstr>Businessplan: Was muss rein? Vertrieb, Kommunikation und Marketingstrategie</vt:lpstr>
      <vt:lpstr>Businessplan: Was muss rein? Schlüsselpartner &amp; Netzwerke</vt:lpstr>
      <vt:lpstr>Businessplan: Was muss rein? Markt, Wettbewerb und Standort</vt:lpstr>
      <vt:lpstr>Businessplan: Was muss rein? Rechtsform</vt:lpstr>
      <vt:lpstr>Businessplan: Was muss rein? Finanzplan</vt:lpstr>
      <vt:lpstr>Ausblick</vt:lpstr>
      <vt:lpstr>Kleine Aufgabe zum nächsten Workshop...</vt:lpstr>
    </vt:vector>
  </TitlesOfParts>
  <Company>ZWH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Netzwerk</dc:title>
  <dc:creator>Reymann</dc:creator>
  <cp:lastModifiedBy>Nicola Deuticke</cp:lastModifiedBy>
  <cp:revision>3</cp:revision>
  <cp:lastPrinted>2011-05-03T14:13:48Z</cp:lastPrinted>
  <dcterms:created xsi:type="dcterms:W3CDTF">2005-03-10T11:43:20Z</dcterms:created>
  <dcterms:modified xsi:type="dcterms:W3CDTF">2021-04-13T11:34:26Z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0x010100A11B33A1D9455B45938108811D229F2E</vt:lpwstr>
  </property>
</Properties>
</file>